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68" r:id="rId3"/>
    <p:sldId id="275" r:id="rId4"/>
    <p:sldId id="279" r:id="rId5"/>
    <p:sldId id="258" r:id="rId6"/>
    <p:sldId id="280" r:id="rId7"/>
    <p:sldId id="257" r:id="rId8"/>
    <p:sldId id="259" r:id="rId9"/>
    <p:sldId id="264" r:id="rId10"/>
    <p:sldId id="260" r:id="rId11"/>
    <p:sldId id="266" r:id="rId12"/>
    <p:sldId id="273" r:id="rId13"/>
    <p:sldId id="274" r:id="rId14"/>
    <p:sldId id="272" r:id="rId15"/>
    <p:sldId id="265" r:id="rId16"/>
    <p:sldId id="269" r:id="rId17"/>
    <p:sldId id="284" r:id="rId18"/>
    <p:sldId id="282" r:id="rId19"/>
    <p:sldId id="283" r:id="rId20"/>
    <p:sldId id="270" r:id="rId21"/>
    <p:sldId id="281" r:id="rId22"/>
    <p:sldId id="285" r:id="rId23"/>
    <p:sldId id="271" r:id="rId24"/>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j" initials="T" lastIdx="1" clrIdx="0">
    <p:extLst>
      <p:ext uri="{19B8F6BF-5375-455C-9EA6-DF929625EA0E}">
        <p15:presenceInfo xmlns:p15="http://schemas.microsoft.com/office/powerpoint/2012/main" userId="Te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0E3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7" autoAdjust="0"/>
    <p:restoredTop sz="59420" autoAdjust="0"/>
  </p:normalViewPr>
  <p:slideViewPr>
    <p:cSldViewPr snapToGrid="0">
      <p:cViewPr varScale="1">
        <p:scale>
          <a:sx n="69" d="100"/>
          <a:sy n="69" d="100"/>
        </p:scale>
        <p:origin x="15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7BF7035-E9EE-4B9D-A837-D97C5AF5A64A}" type="datetimeFigureOut">
              <a:rPr lang="en-US" smtClean="0"/>
              <a:t>11/3/2014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1E3625E-70E7-408D-9CE2-2498C8292842}" type="slidenum">
              <a:rPr lang="en-US" smtClean="0"/>
              <a:t>‹#›</a:t>
            </a:fld>
            <a:endParaRPr lang="en-US"/>
          </a:p>
        </p:txBody>
      </p:sp>
    </p:spTree>
    <p:extLst>
      <p:ext uri="{BB962C8B-B14F-4D97-AF65-F5344CB8AC3E}">
        <p14:creationId xmlns:p14="http://schemas.microsoft.com/office/powerpoint/2010/main" val="339026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en.wikipedia.org/wiki/Voluntary_observing_ship_program" TargetMode="External"/><Relationship Id="rId13" Type="http://schemas.openxmlformats.org/officeDocument/2006/relationships/hyperlink" Target="http://en.wikipedia.org/wiki/Unmanned_surface_vehicle#cite_note-4" TargetMode="External"/><Relationship Id="rId18" Type="http://schemas.openxmlformats.org/officeDocument/2006/relationships/hyperlink" Target="http://en.wikipedia.org/wiki/Protector_USV" TargetMode="External"/><Relationship Id="rId3" Type="http://schemas.openxmlformats.org/officeDocument/2006/relationships/hyperlink" Target="http://en.wikipedia.org/wiki/Oceanography" TargetMode="External"/><Relationship Id="rId7" Type="http://schemas.openxmlformats.org/officeDocument/2006/relationships/hyperlink" Target="http://en.wikipedia.org/wiki/Unmanned_surface_vehicle#cite_note-stevens-1" TargetMode="External"/><Relationship Id="rId12" Type="http://schemas.openxmlformats.org/officeDocument/2006/relationships/hyperlink" Target="http://en.wikipedia.org/wiki/Unmanned_surface_vehicle#cite_note-wired-3" TargetMode="External"/><Relationship Id="rId17" Type="http://schemas.openxmlformats.org/officeDocument/2006/relationships/hyperlink" Target="http://en.wikipedia.org/wiki/Seaborne_target" TargetMode="External"/><Relationship Id="rId2" Type="http://schemas.openxmlformats.org/officeDocument/2006/relationships/slide" Target="../slides/slide10.xml"/><Relationship Id="rId16" Type="http://schemas.openxmlformats.org/officeDocument/2006/relationships/hyperlink" Target="http://en.wikipedia.org/wiki/Unmanned_surface_vehicle#cite_note-7" TargetMode="External"/><Relationship Id="rId1" Type="http://schemas.openxmlformats.org/officeDocument/2006/relationships/notesMaster" Target="../notesMasters/notesMaster1.xml"/><Relationship Id="rId6" Type="http://schemas.openxmlformats.org/officeDocument/2006/relationships/hyperlink" Target="http://en.wikipedia.org/wiki/Research_vessels" TargetMode="External"/><Relationship Id="rId11" Type="http://schemas.openxmlformats.org/officeDocument/2006/relationships/hyperlink" Target="http://en.wikipedia.org/wiki/Unmanned_surface_vehicle#cite_note-glide-2" TargetMode="External"/><Relationship Id="rId5" Type="http://schemas.openxmlformats.org/officeDocument/2006/relationships/hyperlink" Target="http://en.wikipedia.org/wiki/Weather_ship" TargetMode="External"/><Relationship Id="rId15" Type="http://schemas.openxmlformats.org/officeDocument/2006/relationships/hyperlink" Target="http://en.wikipedia.org/wiki/Unmanned_surface_vehicle#cite_note-6" TargetMode="External"/><Relationship Id="rId10" Type="http://schemas.openxmlformats.org/officeDocument/2006/relationships/hyperlink" Target="http://en.wikipedia.org/wiki/Wave_energy" TargetMode="External"/><Relationship Id="rId19" Type="http://schemas.openxmlformats.org/officeDocument/2006/relationships/hyperlink" Target="http://en.wikipedia.org/wiki/Unmanned_surface_vehicle#cite_note-8" TargetMode="External"/><Relationship Id="rId4" Type="http://schemas.openxmlformats.org/officeDocument/2006/relationships/hyperlink" Target="http://en.wikipedia.org/wiki/Weather_buoy" TargetMode="External"/><Relationship Id="rId9" Type="http://schemas.openxmlformats.org/officeDocument/2006/relationships/hyperlink" Target="http://en.wikipedia.org/wiki/Wave_glider" TargetMode="External"/><Relationship Id="rId14" Type="http://schemas.openxmlformats.org/officeDocument/2006/relationships/hyperlink" Target="http://en.wikipedia.org/wiki/Unmanned_surface_vehicle#cite_note-5"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1</a:t>
            </a:fld>
            <a:endParaRPr lang="en-US"/>
          </a:p>
        </p:txBody>
      </p:sp>
    </p:spTree>
    <p:extLst>
      <p:ext uri="{BB962C8B-B14F-4D97-AF65-F5344CB8AC3E}">
        <p14:creationId xmlns:p14="http://schemas.microsoft.com/office/powerpoint/2010/main" val="383665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breakfast cereal was probably gathered by a driverless harvester.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Sailboats have auto-tillers.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Semi-autonomous military drones kill from the air</a:t>
            </a:r>
            <a:r>
              <a:rPr lang="en-US" sz="1200" b="0" i="0" kern="1200" baseline="0" dirty="0" smtClean="0">
                <a:solidFill>
                  <a:schemeClr val="tx1"/>
                </a:solidFill>
                <a:effectLst/>
                <a:latin typeface="+mn-lt"/>
                <a:ea typeface="+mn-ea"/>
                <a:cs typeface="+mn-cs"/>
              </a:rPr>
              <a:t> (semi-autonomously </a:t>
            </a:r>
            <a:r>
              <a:rPr lang="en-US" sz="1200" b="0" i="1" u="sng" kern="1200" baseline="0" dirty="0" smtClean="0">
                <a:solidFill>
                  <a:schemeClr val="tx1"/>
                </a:solidFill>
                <a:effectLst/>
                <a:latin typeface="+mn-lt"/>
                <a:ea typeface="+mn-ea"/>
                <a:cs typeface="+mn-cs"/>
              </a:rPr>
              <a:t>or</a:t>
            </a:r>
            <a:r>
              <a:rPr lang="en-US" sz="1200" b="0" i="0" u="none" kern="1200" baseline="0" dirty="0" smtClean="0">
                <a:solidFill>
                  <a:schemeClr val="tx1"/>
                </a:solidFill>
                <a:effectLst/>
                <a:latin typeface="+mn-lt"/>
                <a:ea typeface="+mn-ea"/>
                <a:cs typeface="+mn-cs"/>
              </a:rPr>
              <a:t> autonomously)</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robot vacuum cleaners confuse our pets</a:t>
            </a:r>
            <a:endParaRPr lang="en-US" b="1" u="sng" dirty="0" smtClean="0"/>
          </a:p>
          <a:p>
            <a:endParaRPr lang="en-US" b="1" u="sng" dirty="0" smtClean="0"/>
          </a:p>
          <a:p>
            <a:r>
              <a:rPr lang="en-US" b="1" u="sng" dirty="0" smtClean="0"/>
              <a:t>Land</a:t>
            </a:r>
            <a:r>
              <a:rPr lang="en-US" b="1" u="sng" baseline="0" dirty="0" smtClean="0"/>
              <a:t> Vehicles</a:t>
            </a:r>
          </a:p>
          <a:p>
            <a:r>
              <a:rPr lang="en-US" b="1" u="none" baseline="0" dirty="0" smtClean="0"/>
              <a:t>Uses: </a:t>
            </a:r>
            <a:r>
              <a:rPr lang="en-US" b="0" u="none" baseline="0" dirty="0" smtClean="0"/>
              <a:t>take down </a:t>
            </a:r>
            <a:endParaRPr lang="en-US" b="1" u="none" dirty="0" smtClean="0"/>
          </a:p>
          <a:p>
            <a:pPr marL="171450" indent="-171450">
              <a:buFont typeface="Arial" panose="020B0604020202020204" pitchFamily="34" charset="0"/>
              <a:buChar char="•"/>
            </a:pPr>
            <a:r>
              <a:rPr lang="en-US" b="1" u="none" dirty="0" smtClean="0"/>
              <a:t>Miniature:</a:t>
            </a:r>
            <a:r>
              <a:rPr lang="en-US" b="1" u="none" baseline="0" dirty="0" smtClean="0"/>
              <a:t> </a:t>
            </a:r>
            <a:r>
              <a:rPr lang="en-US" b="0" u="none" baseline="0" dirty="0" smtClean="0"/>
              <a:t>Small robots, and perhaps even larger non-passenger vehicles (i.e. Mars Robot).</a:t>
            </a:r>
          </a:p>
          <a:p>
            <a:pPr marL="171450" indent="-171450">
              <a:buFont typeface="Arial" panose="020B0604020202020204" pitchFamily="34" charset="0"/>
              <a:buChar char="•"/>
            </a:pPr>
            <a:r>
              <a:rPr lang="en-US" b="1" u="none" baseline="0" dirty="0" smtClean="0"/>
              <a:t>Unmanned: </a:t>
            </a:r>
            <a:r>
              <a:rPr lang="en-US" b="0" u="none" baseline="0" dirty="0" smtClean="0"/>
              <a:t>Man-size vehicles. I.e. Google Car </a:t>
            </a:r>
            <a:r>
              <a:rPr lang="en-US" b="0" u="none" baseline="0" dirty="0" err="1" smtClean="0"/>
              <a:t>proj</a:t>
            </a:r>
            <a:r>
              <a:rPr lang="en-US" b="0" u="none" baseline="0" dirty="0" smtClean="0"/>
              <a:t>, etc.</a:t>
            </a:r>
          </a:p>
          <a:p>
            <a:pPr marL="171450" indent="-171450">
              <a:buFont typeface="Arial" panose="020B0604020202020204" pitchFamily="34" charset="0"/>
              <a:buChar char="•"/>
            </a:pPr>
            <a:r>
              <a:rPr lang="en-US" b="1" u="none" baseline="0" dirty="0" smtClean="0"/>
              <a:t>Off-Road/Multi-Terrain </a:t>
            </a:r>
            <a:r>
              <a:rPr lang="en-US" b="0" u="none" baseline="0" dirty="0" smtClean="0"/>
              <a:t>can use GPS and Aerial Images to navigate to off-road terrains.</a:t>
            </a:r>
          </a:p>
          <a:p>
            <a:pPr marL="171450" indent="-171450">
              <a:buFont typeface="Arial" panose="020B0604020202020204" pitchFamily="34" charset="0"/>
              <a:buChar char="•"/>
            </a:pPr>
            <a:r>
              <a:rPr lang="en-US" b="1" u="none" baseline="0" dirty="0" smtClean="0"/>
              <a:t>Road vehicles </a:t>
            </a:r>
            <a:r>
              <a:rPr lang="en-US" b="0" u="none" baseline="0" dirty="0" smtClean="0"/>
              <a:t>use GPS and visual (and other sensors – i.e. laser or radar) to navigate through roads to get to desired destination avoiding passengers, curbs, etc. and abiding by road-signs.</a:t>
            </a:r>
            <a:endParaRPr lang="en-US" b="1" u="none" dirty="0" smtClean="0"/>
          </a:p>
          <a:p>
            <a:endParaRPr lang="en-US" b="1" u="sng" dirty="0" smtClean="0"/>
          </a:p>
          <a:p>
            <a:r>
              <a:rPr lang="en-US" b="1" u="sng" dirty="0" smtClean="0"/>
              <a:t>Air</a:t>
            </a:r>
            <a:r>
              <a:rPr lang="en-US" b="1" u="sng" baseline="0" dirty="0" smtClean="0"/>
              <a:t> Vehicles</a:t>
            </a:r>
          </a:p>
          <a:p>
            <a:r>
              <a:rPr lang="en-US" b="1" u="none" baseline="0" dirty="0" smtClean="0"/>
              <a:t>Uses: </a:t>
            </a:r>
            <a:r>
              <a:rPr lang="en-US" b="0" u="none" baseline="0" dirty="0" smtClean="0"/>
              <a:t>military, surveillance (law enforcement), spying, </a:t>
            </a:r>
            <a:r>
              <a:rPr lang="en-US" b="0" i="1" u="none" baseline="0" dirty="0" smtClean="0"/>
              <a:t>fly passengers in the future?, </a:t>
            </a:r>
            <a:r>
              <a:rPr lang="en-US" b="0" i="0" u="none" baseline="0" dirty="0" smtClean="0"/>
              <a:t>geographic discovery, wildlife management/tracking, tracking down poachers, etc.</a:t>
            </a:r>
            <a:endParaRPr lang="en-US" b="1" u="none" dirty="0" smtClean="0"/>
          </a:p>
          <a:p>
            <a:pPr marL="171450" indent="-171450">
              <a:buFont typeface="Arial" panose="020B0604020202020204" pitchFamily="34" charset="0"/>
              <a:buChar char="•"/>
            </a:pPr>
            <a:r>
              <a:rPr lang="en-US" b="1" dirty="0" smtClean="0"/>
              <a:t>MAVs:</a:t>
            </a:r>
            <a:r>
              <a:rPr lang="en-US" b="1" baseline="0" dirty="0" smtClean="0"/>
              <a:t> </a:t>
            </a:r>
            <a:r>
              <a:rPr lang="en-US" b="0" baseline="0" dirty="0" smtClean="0"/>
              <a:t>Smaller than UAVs, no room for humans to fit. Allow versatility – can go to places UAVs can’t possibly go due to their size and the way they move. </a:t>
            </a:r>
            <a:br>
              <a:rPr lang="en-US" b="0" baseline="0" dirty="0" smtClean="0"/>
            </a:br>
            <a:r>
              <a:rPr lang="en-US" b="0" baseline="0" dirty="0" smtClean="0"/>
              <a:t>Include things like </a:t>
            </a:r>
            <a:r>
              <a:rPr lang="en-US" b="0" baseline="0" dirty="0" err="1" smtClean="0"/>
              <a:t>quadcopters</a:t>
            </a:r>
            <a:r>
              <a:rPr lang="en-US" b="0" baseline="0" dirty="0" smtClean="0"/>
              <a:t> and </a:t>
            </a:r>
            <a:r>
              <a:rPr lang="en-US" b="0" baseline="0" dirty="0" err="1" smtClean="0"/>
              <a:t>onithopters</a:t>
            </a:r>
            <a:r>
              <a:rPr lang="en-US" b="0" baseline="0" dirty="0" smtClean="0"/>
              <a:t> (aircraft that flies by flapping it’s wings). </a:t>
            </a:r>
          </a:p>
          <a:p>
            <a:pPr marL="171450" indent="-171450">
              <a:buFont typeface="Arial" panose="020B0604020202020204" pitchFamily="34" charset="0"/>
              <a:buChar char="•"/>
            </a:pPr>
            <a:r>
              <a:rPr lang="en-US" b="1" baseline="0" dirty="0" smtClean="0"/>
              <a:t>UAVs: </a:t>
            </a:r>
            <a:r>
              <a:rPr lang="en-US" b="0" baseline="0" dirty="0" smtClean="0"/>
              <a:t>drones, flying aircrafts (usually the size of small aircraft, life-size or close to life-size). </a:t>
            </a:r>
          </a:p>
          <a:p>
            <a:pPr marL="628650" lvl="1" indent="-171450">
              <a:buFont typeface="Arial" panose="020B0604020202020204" pitchFamily="34" charset="0"/>
              <a:buChar char="•"/>
            </a:pPr>
            <a:r>
              <a:rPr lang="en-US" b="1" i="1" baseline="0" dirty="0" smtClean="0"/>
              <a:t>The difference, other than size, is largely in the way the vehicles are fuelled and propelled. Control systems may vary drastically. May expect far more physical variables with (far to complicated for 6 month </a:t>
            </a:r>
            <a:r>
              <a:rPr lang="en-US" b="1" i="1" baseline="0" dirty="0" err="1" smtClean="0"/>
              <a:t>uni</a:t>
            </a:r>
            <a:r>
              <a:rPr lang="en-US" b="1" i="1" baseline="0" dirty="0" smtClean="0"/>
              <a:t> project)</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The military distinguishes between "man </a:t>
            </a:r>
            <a:r>
              <a:rPr lang="en-US" sz="1200" b="0" i="1" kern="1200" dirty="0" smtClean="0">
                <a:solidFill>
                  <a:schemeClr val="tx1"/>
                </a:solidFill>
                <a:effectLst/>
                <a:latin typeface="+mn-lt"/>
                <a:ea typeface="+mn-ea"/>
                <a:cs typeface="+mn-cs"/>
              </a:rPr>
              <a:t>in</a:t>
            </a:r>
            <a:r>
              <a:rPr lang="en-US" sz="1200" b="0" i="0" kern="1200" dirty="0" smtClean="0">
                <a:solidFill>
                  <a:schemeClr val="tx1"/>
                </a:solidFill>
                <a:effectLst/>
                <a:latin typeface="+mn-lt"/>
                <a:ea typeface="+mn-ea"/>
                <a:cs typeface="+mn-cs"/>
              </a:rPr>
              <a:t> the loop"(piloted) and "man </a:t>
            </a:r>
            <a:r>
              <a:rPr lang="en-US" sz="1200" b="0" i="1" kern="1200" dirty="0" smtClean="0">
                <a:solidFill>
                  <a:schemeClr val="tx1"/>
                </a:solidFill>
                <a:effectLst/>
                <a:latin typeface="+mn-lt"/>
                <a:ea typeface="+mn-ea"/>
                <a:cs typeface="+mn-cs"/>
              </a:rPr>
              <a:t>on</a:t>
            </a:r>
            <a:r>
              <a:rPr lang="en-US" sz="1200" b="0" i="0" kern="1200" dirty="0" smtClean="0">
                <a:solidFill>
                  <a:schemeClr val="tx1"/>
                </a:solidFill>
                <a:effectLst/>
                <a:latin typeface="+mn-lt"/>
                <a:ea typeface="+mn-ea"/>
                <a:cs typeface="+mn-cs"/>
              </a:rPr>
              <a:t> the loop" (supervised) systems, with "fully autonomous" (issued orders) growing organically from the second into a third category (i.e. from slowly</a:t>
            </a:r>
            <a:r>
              <a:rPr lang="en-US" sz="1200" b="0" i="0" kern="1200" baseline="0" dirty="0" smtClean="0">
                <a:solidFill>
                  <a:schemeClr val="tx1"/>
                </a:solidFill>
                <a:effectLst/>
                <a:latin typeface="+mn-lt"/>
                <a:ea typeface="+mn-ea"/>
                <a:cs typeface="+mn-cs"/>
              </a:rPr>
              <a:t> moving from </a:t>
            </a:r>
            <a:r>
              <a:rPr lang="en-US" sz="1200" b="0" i="1" kern="1200" baseline="0" dirty="0" smtClean="0">
                <a:solidFill>
                  <a:schemeClr val="tx1"/>
                </a:solidFill>
                <a:effectLst/>
                <a:latin typeface="+mn-lt"/>
                <a:ea typeface="+mn-ea"/>
                <a:cs typeface="+mn-cs"/>
              </a:rPr>
              <a:t>some supervision </a:t>
            </a:r>
            <a:r>
              <a:rPr lang="en-US" sz="1200" b="0" i="0" kern="1200" baseline="0" dirty="0" smtClean="0">
                <a:solidFill>
                  <a:schemeClr val="tx1"/>
                </a:solidFill>
                <a:effectLst/>
                <a:latin typeface="+mn-lt"/>
                <a:ea typeface="+mn-ea"/>
                <a:cs typeface="+mn-cs"/>
              </a:rPr>
              <a:t>to </a:t>
            </a:r>
            <a:r>
              <a:rPr lang="en-US" sz="1200" b="1" i="1" kern="1200" baseline="0" dirty="0" smtClean="0">
                <a:solidFill>
                  <a:schemeClr val="tx1"/>
                </a:solidFill>
                <a:effectLst/>
                <a:latin typeface="+mn-lt"/>
                <a:ea typeface="+mn-ea"/>
                <a:cs typeface="+mn-cs"/>
              </a:rPr>
              <a:t>no </a:t>
            </a:r>
            <a:r>
              <a:rPr lang="en-US" sz="1200" b="1" i="0" kern="1200" baseline="0" dirty="0" err="1" smtClean="0">
                <a:solidFill>
                  <a:schemeClr val="tx1"/>
                </a:solidFill>
                <a:effectLst/>
                <a:latin typeface="+mn-lt"/>
                <a:ea typeface="+mn-ea"/>
                <a:cs typeface="+mn-cs"/>
              </a:rPr>
              <a:t>su</a:t>
            </a:r>
            <a:endParaRPr lang="en-US" b="1" i="1" baseline="0" dirty="0" smtClean="0"/>
          </a:p>
          <a:p>
            <a:pPr marL="171450" indent="-171450">
              <a:buFont typeface="Arial" panose="020B0604020202020204" pitchFamily="34" charset="0"/>
              <a:buChar char="•"/>
            </a:pPr>
            <a:endParaRPr lang="en-US" b="0" baseline="0" dirty="0" smtClean="0"/>
          </a:p>
          <a:p>
            <a:pPr marL="0" indent="0">
              <a:buFont typeface="Arial" panose="020B0604020202020204" pitchFamily="34" charset="0"/>
              <a:buNone/>
            </a:pPr>
            <a:r>
              <a:rPr lang="en-US" b="1" dirty="0" smtClean="0"/>
              <a:t>Autonomous</a:t>
            </a:r>
            <a:r>
              <a:rPr lang="en-US" b="1" baseline="0" dirty="0" smtClean="0"/>
              <a:t> Navigation </a:t>
            </a:r>
            <a:r>
              <a:rPr lang="en-US" b="0" i="0" baseline="0" dirty="0" smtClean="0"/>
              <a:t>can focus on sticking to a generated air route to a particular (specified, or calculated) point of interest. Or it can be exploratory, i.e. flying to identify objects of interest and act accordingly (follow for surveillance, “strike”, capture footage).</a:t>
            </a:r>
          </a:p>
          <a:p>
            <a:pPr marL="0" indent="0">
              <a:buFont typeface="Arial" panose="020B0604020202020204" pitchFamily="34" charset="0"/>
              <a:buNone/>
            </a:pPr>
            <a:endParaRPr lang="en-US" b="0" i="0" baseline="0" dirty="0" smtClean="0"/>
          </a:p>
          <a:p>
            <a:pPr marL="0" indent="0">
              <a:buFont typeface="Arial" panose="020B0604020202020204" pitchFamily="34" charset="0"/>
              <a:buNone/>
            </a:pPr>
            <a:r>
              <a:rPr lang="en-US" b="1" i="0" u="sng" baseline="0" dirty="0" smtClean="0"/>
              <a:t>Marine (Surface) Vehicles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smtClean="0"/>
              <a:t>ASVs </a:t>
            </a:r>
            <a:r>
              <a:rPr lang="en-US" b="1" u="none" baseline="0" dirty="0" smtClean="0"/>
              <a:t>are a category of USVs (Unmanned Surface Vehicles).</a:t>
            </a:r>
          </a:p>
          <a:p>
            <a:r>
              <a:rPr lang="en-US" sz="1200" b="0" i="0" kern="1200" dirty="0" smtClean="0">
                <a:solidFill>
                  <a:schemeClr val="tx1"/>
                </a:solidFill>
                <a:effectLst/>
                <a:latin typeface="+mn-lt"/>
                <a:ea typeface="+mn-ea"/>
                <a:cs typeface="+mn-cs"/>
              </a:rPr>
              <a:t>USVs are valuable in </a:t>
            </a:r>
            <a:r>
              <a:rPr lang="en-US" sz="1200" b="0" i="0" u="none" strike="noStrike" kern="1200" dirty="0" smtClean="0">
                <a:solidFill>
                  <a:schemeClr val="tx1"/>
                </a:solidFill>
                <a:effectLst/>
                <a:latin typeface="+mn-lt"/>
                <a:ea typeface="+mn-ea"/>
                <a:cs typeface="+mn-cs"/>
                <a:hlinkClick r:id="rId3" tooltip="Oceanography"/>
              </a:rPr>
              <a:t>oceanography</a:t>
            </a:r>
            <a:r>
              <a:rPr lang="en-US" sz="1200" b="0" i="0" kern="1200" dirty="0" smtClean="0">
                <a:solidFill>
                  <a:schemeClr val="tx1"/>
                </a:solidFill>
                <a:effectLst/>
                <a:latin typeface="+mn-lt"/>
                <a:ea typeface="+mn-ea"/>
                <a:cs typeface="+mn-cs"/>
              </a:rPr>
              <a:t>, as they are more capable than moored or drifting </a:t>
            </a:r>
            <a:r>
              <a:rPr lang="en-US" sz="1200" b="0" i="0" u="none" strike="noStrike" kern="1200" dirty="0" smtClean="0">
                <a:solidFill>
                  <a:schemeClr val="tx1"/>
                </a:solidFill>
                <a:effectLst/>
                <a:latin typeface="+mn-lt"/>
                <a:ea typeface="+mn-ea"/>
                <a:cs typeface="+mn-cs"/>
                <a:hlinkClick r:id="rId4" tooltip="Weather buoy"/>
              </a:rPr>
              <a:t>weather buoys</a:t>
            </a:r>
            <a:r>
              <a:rPr lang="en-US" sz="1200" b="0" i="0" kern="1200" dirty="0" smtClean="0">
                <a:solidFill>
                  <a:schemeClr val="tx1"/>
                </a:solidFill>
                <a:effectLst/>
                <a:latin typeface="+mn-lt"/>
                <a:ea typeface="+mn-ea"/>
                <a:cs typeface="+mn-cs"/>
              </a:rPr>
              <a:t>, but far cheaper than the </a:t>
            </a:r>
            <a:r>
              <a:rPr lang="en-US" sz="1200" b="0" i="0" kern="1200" dirty="0" err="1" smtClean="0">
                <a:solidFill>
                  <a:schemeClr val="tx1"/>
                </a:solidFill>
                <a:effectLst/>
                <a:latin typeface="+mn-lt"/>
                <a:ea typeface="+mn-ea"/>
                <a:cs typeface="+mn-cs"/>
              </a:rPr>
              <a:t>equivalent</a:t>
            </a:r>
            <a:r>
              <a:rPr lang="en-US" sz="1200" b="0" i="0" u="none" strike="noStrike" kern="1200" dirty="0" err="1" smtClean="0">
                <a:solidFill>
                  <a:schemeClr val="tx1"/>
                </a:solidFill>
                <a:effectLst/>
                <a:latin typeface="+mn-lt"/>
                <a:ea typeface="+mn-ea"/>
                <a:cs typeface="+mn-cs"/>
                <a:hlinkClick r:id="rId5" tooltip="Weather ship"/>
              </a:rPr>
              <a:t>weather</a:t>
            </a:r>
            <a:r>
              <a:rPr lang="en-US" sz="1200" b="0" i="0" u="none" strike="noStrike" kern="1200" dirty="0" smtClean="0">
                <a:solidFill>
                  <a:schemeClr val="tx1"/>
                </a:solidFill>
                <a:effectLst/>
                <a:latin typeface="+mn-lt"/>
                <a:ea typeface="+mn-ea"/>
                <a:cs typeface="+mn-cs"/>
                <a:hlinkClick r:id="rId5" tooltip="Weather ship"/>
              </a:rPr>
              <a:t> ships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Research vessels"/>
              </a:rPr>
              <a:t>research vessels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[1]</a:t>
            </a:r>
            <a:r>
              <a:rPr lang="en-US" sz="1200" b="0" i="0" kern="1200" dirty="0" smtClean="0">
                <a:solidFill>
                  <a:schemeClr val="tx1"/>
                </a:solidFill>
                <a:effectLst/>
                <a:latin typeface="+mn-lt"/>
                <a:ea typeface="+mn-ea"/>
                <a:cs typeface="+mn-cs"/>
              </a:rPr>
              <a:t> and more flexible than </a:t>
            </a:r>
            <a:r>
              <a:rPr lang="en-US" sz="1200" b="0" i="0" u="none" strike="noStrike" kern="1200" dirty="0" smtClean="0">
                <a:solidFill>
                  <a:schemeClr val="tx1"/>
                </a:solidFill>
                <a:effectLst/>
                <a:latin typeface="+mn-lt"/>
                <a:ea typeface="+mn-ea"/>
                <a:cs typeface="+mn-cs"/>
                <a:hlinkClick r:id="rId8" tooltip="Voluntary observing ship program"/>
              </a:rPr>
              <a:t>commercial-ship contributions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tooltip="Wave glider"/>
              </a:rPr>
              <a:t>Wave gliders</a:t>
            </a:r>
            <a:r>
              <a:rPr lang="en-US" sz="1200" b="0" i="0" kern="1200" dirty="0" smtClean="0">
                <a:solidFill>
                  <a:schemeClr val="tx1"/>
                </a:solidFill>
                <a:effectLst/>
                <a:latin typeface="+mn-lt"/>
                <a:ea typeface="+mn-ea"/>
                <a:cs typeface="+mn-cs"/>
              </a:rPr>
              <a:t>, in particular, harness </a:t>
            </a:r>
            <a:r>
              <a:rPr lang="en-US" sz="1200" b="0" i="0" u="none" strike="noStrike" kern="1200" dirty="0" smtClean="0">
                <a:solidFill>
                  <a:schemeClr val="tx1"/>
                </a:solidFill>
                <a:effectLst/>
                <a:latin typeface="+mn-lt"/>
                <a:ea typeface="+mn-ea"/>
                <a:cs typeface="+mn-cs"/>
                <a:hlinkClick r:id="rId10" tooltip="Wave energy"/>
              </a:rPr>
              <a:t>wave energy</a:t>
            </a:r>
            <a:r>
              <a:rPr lang="en-US" sz="1200" b="0" i="0" kern="1200" dirty="0" smtClean="0">
                <a:solidFill>
                  <a:schemeClr val="tx1"/>
                </a:solidFill>
                <a:effectLst/>
                <a:latin typeface="+mn-lt"/>
                <a:ea typeface="+mn-ea"/>
                <a:cs typeface="+mn-cs"/>
              </a:rPr>
              <a:t> for primary propulsion</a:t>
            </a:r>
            <a:r>
              <a:rPr lang="en-US" sz="1200" b="0" i="0" u="none" strike="noStrike" kern="1200" baseline="30000" dirty="0" smtClean="0">
                <a:solidFill>
                  <a:schemeClr val="tx1"/>
                </a:solidFill>
                <a:effectLst/>
                <a:latin typeface="+mn-lt"/>
                <a:ea typeface="+mn-ea"/>
                <a:cs typeface="+mn-cs"/>
                <a:hlinkClick r:id="rId11"/>
              </a:rPr>
              <a:t>[2]</a:t>
            </a:r>
            <a:r>
              <a:rPr lang="en-US" sz="1200" b="0" i="0" kern="1200" dirty="0" smtClean="0">
                <a:solidFill>
                  <a:schemeClr val="tx1"/>
                </a:solidFill>
                <a:effectLst/>
                <a:latin typeface="+mn-lt"/>
                <a:ea typeface="+mn-ea"/>
                <a:cs typeface="+mn-cs"/>
              </a:rPr>
              <a:t> and, with solar cells to power their electronics, have months of marine persistence</a:t>
            </a:r>
            <a:r>
              <a:rPr lang="en-US" sz="1200" b="0" i="0" u="none" strike="noStrike" kern="1200" baseline="30000" dirty="0" smtClean="0">
                <a:solidFill>
                  <a:schemeClr val="tx1"/>
                </a:solidFill>
                <a:effectLst/>
                <a:latin typeface="+mn-lt"/>
                <a:ea typeface="+mn-ea"/>
                <a:cs typeface="+mn-cs"/>
                <a:hlinkClick r:id="rId12"/>
              </a:rPr>
              <a:t>[3]</a:t>
            </a:r>
            <a:r>
              <a:rPr lang="en-US" sz="1200" b="0" i="0" kern="1200" dirty="0" smtClean="0">
                <a:solidFill>
                  <a:schemeClr val="tx1"/>
                </a:solidFill>
                <a:effectLst/>
                <a:latin typeface="+mn-lt"/>
                <a:ea typeface="+mn-ea"/>
                <a:cs typeface="+mn-cs"/>
              </a:rPr>
              <a:t> for both academic </a:t>
            </a:r>
            <a:r>
              <a:rPr lang="en-US" sz="1200" b="0" i="0" u="none" strike="noStrike" kern="1200" baseline="30000" dirty="0" smtClean="0">
                <a:solidFill>
                  <a:schemeClr val="tx1"/>
                </a:solidFill>
                <a:effectLst/>
                <a:latin typeface="+mn-lt"/>
                <a:ea typeface="+mn-ea"/>
                <a:cs typeface="+mn-cs"/>
                <a:hlinkClick r:id="rId13"/>
              </a:rPr>
              <a:t>[4]</a:t>
            </a:r>
            <a:r>
              <a:rPr lang="en-US" sz="1200" b="0" i="0" u="none" strike="noStrike" kern="1200" baseline="30000" dirty="0" smtClean="0">
                <a:solidFill>
                  <a:schemeClr val="tx1"/>
                </a:solidFill>
                <a:effectLst/>
                <a:latin typeface="+mn-lt"/>
                <a:ea typeface="+mn-ea"/>
                <a:cs typeface="+mn-cs"/>
                <a:hlinkClick r:id="rId14"/>
              </a:rPr>
              <a:t>[5]</a:t>
            </a:r>
            <a:r>
              <a:rPr lang="en-US" sz="1200" b="0" i="0" kern="1200" dirty="0" smtClean="0">
                <a:solidFill>
                  <a:schemeClr val="tx1"/>
                </a:solidFill>
                <a:effectLst/>
                <a:latin typeface="+mn-lt"/>
                <a:ea typeface="+mn-ea"/>
                <a:cs typeface="+mn-cs"/>
              </a:rPr>
              <a:t> and naval applications. </a:t>
            </a:r>
            <a:r>
              <a:rPr lang="en-US" sz="1200" b="0" i="0" u="none" strike="noStrike" kern="1200" baseline="30000" dirty="0" smtClean="0">
                <a:solidFill>
                  <a:schemeClr val="tx1"/>
                </a:solidFill>
                <a:effectLst/>
                <a:latin typeface="+mn-lt"/>
                <a:ea typeface="+mn-ea"/>
                <a:cs typeface="+mn-cs"/>
                <a:hlinkClick r:id="rId15"/>
              </a:rPr>
              <a:t>[6]</a:t>
            </a:r>
            <a:r>
              <a:rPr lang="en-US" sz="1200" b="0" i="0" u="none" strike="noStrike" kern="1200" baseline="30000" dirty="0" smtClean="0">
                <a:solidFill>
                  <a:schemeClr val="tx1"/>
                </a:solidFill>
                <a:effectLst/>
                <a:latin typeface="+mn-lt"/>
                <a:ea typeface="+mn-ea"/>
                <a:cs typeface="+mn-cs"/>
                <a:hlinkClick r:id="rId16"/>
              </a:rPr>
              <a:t>[7]</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Military applications for USVs include powered </a:t>
            </a:r>
            <a:r>
              <a:rPr lang="en-US" sz="1200" b="0" i="0" u="none" strike="noStrike" kern="1200" dirty="0" smtClean="0">
                <a:solidFill>
                  <a:schemeClr val="tx1"/>
                </a:solidFill>
                <a:effectLst/>
                <a:latin typeface="+mn-lt"/>
                <a:ea typeface="+mn-ea"/>
                <a:cs typeface="+mn-cs"/>
                <a:hlinkClick r:id="rId17" tooltip="Seaborne target"/>
              </a:rPr>
              <a:t>seaborne targets</a:t>
            </a:r>
            <a:r>
              <a:rPr lang="en-US" sz="1200" b="0" i="0" kern="1200" dirty="0" smtClean="0">
                <a:solidFill>
                  <a:schemeClr val="tx1"/>
                </a:solidFill>
                <a:effectLst/>
                <a:latin typeface="+mn-lt"/>
                <a:ea typeface="+mn-ea"/>
                <a:cs typeface="+mn-cs"/>
              </a:rPr>
              <a:t>. Operational USVs with offensive capability include the Israeli </a:t>
            </a:r>
            <a:r>
              <a:rPr lang="en-US" sz="1200" b="0" i="0" u="none" strike="noStrike" kern="1200" dirty="0" smtClean="0">
                <a:solidFill>
                  <a:schemeClr val="tx1"/>
                </a:solidFill>
                <a:effectLst/>
                <a:latin typeface="+mn-lt"/>
                <a:ea typeface="+mn-ea"/>
                <a:cs typeface="+mn-cs"/>
                <a:hlinkClick r:id="rId18" tooltip="Protector USV"/>
              </a:rPr>
              <a:t>Protector USV</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9"/>
              </a:rPr>
              <a:t>[8]</a:t>
            </a:r>
            <a:endParaRPr lang="en-US" b="0" u="none" dirty="0" smtClean="0"/>
          </a:p>
          <a:p>
            <a:pPr marL="0" indent="0">
              <a:buFont typeface="Arial" panose="020B0604020202020204" pitchFamily="34" charset="0"/>
              <a:buNone/>
            </a:pPr>
            <a:endParaRPr lang="en-US" b="1" i="0" u="sng"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smtClean="0"/>
              <a:t>Submarine Vehicles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smtClean="0"/>
              <a:t>AUVs</a:t>
            </a:r>
            <a:r>
              <a:rPr lang="en-US" b="1" u="none" baseline="0" dirty="0" smtClean="0"/>
              <a:t> are a category of UUVs (Unmanned Underwater Vehicles)</a:t>
            </a:r>
            <a:r>
              <a:rPr lang="en-US" b="0" u="none" baseline="0" dirty="0" smtClean="0"/>
              <a:t>,</a:t>
            </a:r>
            <a:r>
              <a:rPr lang="en-US" b="1" u="none" baseline="0" dirty="0" smtClean="0"/>
              <a:t> </a:t>
            </a:r>
            <a:r>
              <a:rPr lang="en-US" b="0" u="none" baseline="0" dirty="0" smtClean="0"/>
              <a:t>other subcategory being</a:t>
            </a:r>
            <a:r>
              <a:rPr lang="en-GB" sz="1200" b="0" i="0" kern="120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Remotely Operated Underwater Vehicle (ROVs).</a:t>
            </a:r>
            <a:endParaRPr lang="en-US" b="0" u="none"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smtClean="0"/>
              <a:t>Interesting</a:t>
            </a:r>
            <a:r>
              <a:rPr lang="en-US" b="1" u="none" baseline="0" dirty="0" smtClean="0"/>
              <a:t> as not commonly talked about. Uses: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baseline="0" dirty="0" smtClean="0"/>
              <a:t>“</a:t>
            </a:r>
            <a:r>
              <a:rPr lang="en-US" sz="1200" b="0" i="0" kern="1200" dirty="0" smtClean="0">
                <a:solidFill>
                  <a:schemeClr val="tx1"/>
                </a:solidFill>
                <a:effectLst/>
                <a:latin typeface="+mn-lt"/>
                <a:ea typeface="+mn-ea"/>
                <a:cs typeface="+mn-cs"/>
              </a:rPr>
              <a:t>oil and gas industry uses AUVs to make detailed maps of the seafloor before they start building subsea infrastructure”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“Scientists use AUVs to study lakes, the ocean, and the ocean floor. A variety of sensors can be affixed to AUVs to measure the concentration of various elements or compounds, the absorption or reflection of light, and the presence of microscopic life”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smtClean="0"/>
              <a:t>Air</a:t>
            </a:r>
            <a:r>
              <a:rPr lang="en-US" b="0" u="none" baseline="0" dirty="0" smtClean="0"/>
              <a:t> Crash Investigation – find wreckages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smtClean="0"/>
              <a:t>Illegal Drug Trafficking</a:t>
            </a:r>
            <a:r>
              <a:rPr lang="en-US" b="0" u="none" baseline="0" dirty="0" smtClean="0"/>
              <a:t> – via GPS. </a:t>
            </a:r>
            <a:r>
              <a:rPr lang="en-US" b="1" u="none" baseline="0" dirty="0" smtClean="0"/>
              <a:t>DO NOT RECOMMEND.</a:t>
            </a:r>
            <a:endParaRPr lang="en-US" b="0" u="none"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smtClean="0"/>
              <a:t>Various</a:t>
            </a:r>
            <a:r>
              <a:rPr lang="en-US" b="1" u="none" baseline="0" dirty="0" smtClean="0"/>
              <a:t> sizes</a:t>
            </a:r>
            <a:r>
              <a:rPr lang="en-US" b="0" u="none"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baseline="0" dirty="0" smtClean="0"/>
              <a:t>Difficulties sensing things underground.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baseline="0" dirty="0" smtClean="0"/>
              <a:t>Many challenges with underwater communication.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u="none" baseline="0" dirty="0" smtClean="0"/>
              <a:t>Therefore</a:t>
            </a:r>
            <a:r>
              <a:rPr lang="en-US" b="0" i="1" u="none" baseline="0" dirty="0" smtClean="0"/>
              <a:t> </a:t>
            </a:r>
            <a:r>
              <a:rPr lang="en-US" b="0" i="0" u="none" baseline="0" dirty="0" smtClean="0"/>
              <a:t>better to not discuss this is further detail, as it detracts from subject of </a:t>
            </a:r>
            <a:r>
              <a:rPr lang="en-US" b="0" i="1" u="sng" baseline="0" dirty="0" smtClean="0"/>
              <a:t>autonomous navigation that learn</a:t>
            </a:r>
            <a:r>
              <a:rPr lang="en-US" b="0" i="0" u="none" baseline="0" dirty="0" smtClean="0"/>
              <a:t>.</a:t>
            </a:r>
            <a:endParaRPr lang="en-US" b="0" i="1" u="none" dirty="0" smtClean="0"/>
          </a:p>
          <a:p>
            <a:pPr marL="0" indent="0">
              <a:buFont typeface="Arial" panose="020B0604020202020204" pitchFamily="34" charset="0"/>
              <a:buNone/>
            </a:pPr>
            <a:endParaRPr lang="en-US" b="0" i="0" baseline="0" dirty="0" smtClean="0"/>
          </a:p>
          <a:p>
            <a:pPr marL="0" indent="0">
              <a:buFont typeface="Arial" panose="020B0604020202020204" pitchFamily="34" charset="0"/>
              <a:buNone/>
            </a:pPr>
            <a:endParaRPr lang="en-US" b="0" i="0" baseline="0" dirty="0" smtClean="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fld id="{F1E3625E-70E7-408D-9CE2-2498C8292842}" type="slidenum">
              <a:rPr lang="en-US" smtClean="0"/>
              <a:t>10</a:t>
            </a:fld>
            <a:endParaRPr lang="en-US"/>
          </a:p>
        </p:txBody>
      </p:sp>
    </p:spTree>
    <p:extLst>
      <p:ext uri="{BB962C8B-B14F-4D97-AF65-F5344CB8AC3E}">
        <p14:creationId xmlns:p14="http://schemas.microsoft.com/office/powerpoint/2010/main" val="208787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F1E3625E-70E7-408D-9CE2-2498C8292842}" type="slidenum">
              <a:rPr lang="en-US" smtClean="0"/>
              <a:t>11</a:t>
            </a:fld>
            <a:endParaRPr lang="en-US"/>
          </a:p>
        </p:txBody>
      </p:sp>
    </p:spTree>
    <p:extLst>
      <p:ext uri="{BB962C8B-B14F-4D97-AF65-F5344CB8AC3E}">
        <p14:creationId xmlns:p14="http://schemas.microsoft.com/office/powerpoint/2010/main" val="100977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smtClean="0">
                <a:solidFill>
                  <a:schemeClr val="tx1"/>
                </a:solidFill>
                <a:effectLst/>
                <a:latin typeface="+mn-lt"/>
                <a:ea typeface="+mn-ea"/>
                <a:cs typeface="+mn-cs"/>
              </a:rPr>
              <a:t>R. </a:t>
            </a:r>
            <a:r>
              <a:rPr lang="en-US" sz="1200" kern="1200" dirty="0" err="1" smtClean="0">
                <a:solidFill>
                  <a:schemeClr val="tx1"/>
                </a:solidFill>
                <a:effectLst/>
                <a:latin typeface="+mn-lt"/>
                <a:ea typeface="+mn-ea"/>
                <a:cs typeface="+mn-cs"/>
              </a:rPr>
              <a:t>Brockers</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Humenberger</a:t>
            </a:r>
            <a:r>
              <a:rPr lang="en-US" sz="1200" kern="1200" dirty="0" smtClean="0">
                <a:solidFill>
                  <a:schemeClr val="tx1"/>
                </a:solidFill>
                <a:effectLst/>
                <a:latin typeface="+mn-lt"/>
                <a:ea typeface="+mn-ea"/>
                <a:cs typeface="+mn-cs"/>
              </a:rPr>
              <a:t> and S. Weiss, "Towards Autonomous Navigation of Miniature UAV," in </a:t>
            </a:r>
            <a:r>
              <a:rPr lang="en-US" sz="1200" i="1" kern="1200" dirty="0" smtClean="0">
                <a:solidFill>
                  <a:schemeClr val="tx1"/>
                </a:solidFill>
                <a:effectLst/>
                <a:latin typeface="+mn-lt"/>
                <a:ea typeface="+mn-ea"/>
                <a:cs typeface="+mn-cs"/>
              </a:rPr>
              <a:t>Computer Vision and Pattern Recognition Workshops (CVPRW), CVPR2014</a:t>
            </a:r>
            <a:r>
              <a:rPr lang="en-US" sz="1200" kern="1200" dirty="0" smtClean="0">
                <a:solidFill>
                  <a:schemeClr val="tx1"/>
                </a:solidFill>
                <a:effectLst/>
                <a:latin typeface="+mn-lt"/>
                <a:ea typeface="+mn-ea"/>
                <a:cs typeface="+mn-cs"/>
              </a:rPr>
              <a:t>, Columbus, OH, USA, IEEE, 2014, pp. 631-637.</a:t>
            </a:r>
            <a:endParaRPr lang="en-GB" b="1" u="sng" dirty="0" smtClean="0"/>
          </a:p>
          <a:p>
            <a:pPr marL="0" indent="0">
              <a:buFont typeface="Arial" panose="020B0604020202020204" pitchFamily="34" charset="0"/>
              <a:buNone/>
            </a:pPr>
            <a:endParaRPr lang="en-GB" b="1" u="sng" dirty="0" smtClean="0"/>
          </a:p>
          <a:p>
            <a:pPr marL="0" indent="0">
              <a:buFont typeface="Arial" panose="020B0604020202020204" pitchFamily="34" charset="0"/>
              <a:buNone/>
            </a:pPr>
            <a:r>
              <a:rPr lang="en-GB" b="1" u="sng" dirty="0" err="1" smtClean="0"/>
              <a:t>HardKernel</a:t>
            </a:r>
            <a:r>
              <a:rPr lang="en-GB" b="1" u="sng" dirty="0" smtClean="0"/>
              <a:t> </a:t>
            </a:r>
            <a:r>
              <a:rPr lang="en-GB" b="1" u="sng" dirty="0" err="1" smtClean="0"/>
              <a:t>Odroid</a:t>
            </a:r>
            <a:r>
              <a:rPr lang="en-GB" b="1" u="sng" baseline="0" dirty="0" smtClean="0"/>
              <a:t> U2</a:t>
            </a:r>
            <a:r>
              <a:rPr lang="en-GB" b="1" u="none" baseline="0" dirty="0" smtClean="0"/>
              <a:t> used as the FLIGHT COMPUTER</a:t>
            </a:r>
            <a:endParaRPr lang="en-GB" b="1" u="sng" baseline="0" dirty="0" smtClean="0"/>
          </a:p>
          <a:p>
            <a:pPr marL="0" indent="0">
              <a:buFont typeface="Arial" panose="020B0604020202020204" pitchFamily="34" charset="0"/>
              <a:buNone/>
            </a:pPr>
            <a:r>
              <a:rPr lang="pt-BR" sz="1200" b="1" i="0" kern="1200" dirty="0" smtClean="0">
                <a:solidFill>
                  <a:schemeClr val="tx1"/>
                </a:solidFill>
                <a:effectLst/>
                <a:latin typeface="+mn-lt"/>
                <a:ea typeface="+mn-ea"/>
                <a:cs typeface="+mn-cs"/>
              </a:rPr>
              <a:t>Exynos4412 Prime</a:t>
            </a:r>
            <a:r>
              <a:rPr lang="pt-BR" sz="1200" b="0" i="0" kern="1200" baseline="0" dirty="0" smtClean="0">
                <a:solidFill>
                  <a:schemeClr val="tx1"/>
                </a:solidFill>
                <a:effectLst/>
                <a:latin typeface="+mn-lt"/>
                <a:ea typeface="+mn-ea"/>
                <a:cs typeface="+mn-cs"/>
              </a:rPr>
              <a:t> </a:t>
            </a:r>
            <a:r>
              <a:rPr lang="pt-BR" sz="1200" b="1" i="0" kern="1200" baseline="0" dirty="0" smtClean="0">
                <a:solidFill>
                  <a:schemeClr val="tx1"/>
                </a:solidFill>
                <a:effectLst/>
                <a:latin typeface="+mn-lt"/>
                <a:ea typeface="+mn-ea"/>
                <a:cs typeface="+mn-cs"/>
              </a:rPr>
              <a:t>Processor:</a:t>
            </a:r>
            <a:r>
              <a:rPr lang="pt-BR" sz="1200" b="0" i="0" kern="1200" dirty="0" smtClean="0">
                <a:solidFill>
                  <a:schemeClr val="tx1"/>
                </a:solidFill>
                <a:effectLst/>
                <a:latin typeface="+mn-lt"/>
                <a:ea typeface="+mn-ea"/>
                <a:cs typeface="+mn-cs"/>
              </a:rPr>
              <a:t> 1.7Ghz ARM Cortex-A9 Quad Cores</a:t>
            </a:r>
            <a:r>
              <a:rPr lang="en-GB" sz="1200" b="0" i="0" kern="1200" dirty="0" smtClean="0">
                <a:solidFill>
                  <a:schemeClr val="tx1"/>
                </a:solidFill>
                <a:effectLst/>
                <a:latin typeface="+mn-lt"/>
                <a:ea typeface="+mn-ea"/>
                <a:cs typeface="+mn-cs"/>
              </a:rPr>
              <a:t> </a:t>
            </a:r>
          </a:p>
          <a:p>
            <a:pPr marL="0" indent="0">
              <a:buFont typeface="Arial" panose="020B0604020202020204" pitchFamily="34" charset="0"/>
              <a:buNone/>
            </a:pPr>
            <a:r>
              <a:rPr lang="en-GB" sz="1200" b="1" i="0" u="sng" kern="1200" dirty="0" smtClean="0">
                <a:solidFill>
                  <a:schemeClr val="tx1"/>
                </a:solidFill>
                <a:effectLst/>
                <a:latin typeface="+mn-lt"/>
                <a:ea typeface="+mn-ea"/>
                <a:cs typeface="+mn-cs"/>
              </a:rPr>
              <a:t>3D Accelerator!</a:t>
            </a:r>
          </a:p>
          <a:p>
            <a:pPr marL="0" indent="0">
              <a:buFont typeface="Arial" panose="020B0604020202020204" pitchFamily="34" charset="0"/>
              <a:buNone/>
            </a:pPr>
            <a:r>
              <a:rPr lang="en-GB" sz="1200" b="1" i="0" kern="1200" dirty="0" smtClean="0">
                <a:solidFill>
                  <a:schemeClr val="tx1"/>
                </a:solidFill>
                <a:effectLst/>
                <a:latin typeface="+mn-lt"/>
                <a:ea typeface="+mn-ea"/>
                <a:cs typeface="+mn-cs"/>
              </a:rPr>
              <a:t>Good Connectivity</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10/100Mbps</a:t>
            </a:r>
            <a:r>
              <a:rPr lang="en-GB" sz="1200" b="0" i="0" kern="1200" baseline="0" dirty="0" smtClean="0">
                <a:solidFill>
                  <a:schemeClr val="tx1"/>
                </a:solidFill>
                <a:effectLst/>
                <a:latin typeface="+mn-lt"/>
                <a:ea typeface="+mn-ea"/>
                <a:cs typeface="+mn-cs"/>
              </a:rPr>
              <a:t> Ethernet (RJ-45 LAN Jack)</a:t>
            </a:r>
          </a:p>
          <a:p>
            <a:pPr marL="171450" indent="-171450">
              <a:buFont typeface="Arial" panose="020B0604020202020204" pitchFamily="34" charset="0"/>
              <a:buChar char="•"/>
            </a:pPr>
            <a:r>
              <a:rPr lang="en-GB" sz="1200" b="0" i="0" kern="1200" baseline="0" dirty="0" smtClean="0">
                <a:solidFill>
                  <a:schemeClr val="tx1"/>
                </a:solidFill>
                <a:effectLst/>
                <a:latin typeface="+mn-lt"/>
                <a:ea typeface="+mn-ea"/>
                <a:cs typeface="+mn-cs"/>
              </a:rPr>
              <a:t>2 x High Speed USB2.0 USB</a:t>
            </a:r>
          </a:p>
          <a:p>
            <a:pPr marL="171450" indent="-171450">
              <a:buFont typeface="Arial" panose="020B0604020202020204" pitchFamily="34" charset="0"/>
              <a:buChar char="•"/>
            </a:pPr>
            <a:r>
              <a:rPr lang="en-GB" sz="1200" b="0" i="0" kern="1200" baseline="0" dirty="0" smtClean="0">
                <a:solidFill>
                  <a:schemeClr val="tx1"/>
                </a:solidFill>
                <a:effectLst/>
                <a:latin typeface="+mn-lt"/>
                <a:ea typeface="+mn-ea"/>
                <a:cs typeface="+mn-cs"/>
              </a:rPr>
              <a:t>HDMI interface (1080p)</a:t>
            </a:r>
          </a:p>
          <a:p>
            <a:pPr marL="171450" indent="-171450">
              <a:buFont typeface="Arial" panose="020B0604020202020204" pitchFamily="34" charset="0"/>
              <a:buChar char="•"/>
            </a:pPr>
            <a:r>
              <a:rPr lang="en-GB" sz="1200" b="0" i="0" kern="1200" baseline="0" dirty="0" smtClean="0">
                <a:solidFill>
                  <a:schemeClr val="tx1"/>
                </a:solidFill>
                <a:effectLst/>
                <a:latin typeface="+mn-lt"/>
                <a:ea typeface="+mn-ea"/>
                <a:cs typeface="+mn-cs"/>
              </a:rPr>
              <a:t>Audio codec and headphone jack on board</a:t>
            </a:r>
            <a:endParaRPr lang="en-GB" sz="1200" b="1" i="0" kern="1200" dirty="0" smtClean="0">
              <a:solidFill>
                <a:schemeClr val="tx1"/>
              </a:solidFill>
              <a:effectLst/>
              <a:latin typeface="+mn-lt"/>
              <a:ea typeface="+mn-ea"/>
              <a:cs typeface="+mn-cs"/>
            </a:endParaRPr>
          </a:p>
          <a:p>
            <a:pPr marL="0" indent="0">
              <a:buFont typeface="Arial" panose="020B0604020202020204" pitchFamily="34" charset="0"/>
              <a:buNone/>
            </a:pPr>
            <a:r>
              <a:rPr lang="en-GB" sz="1200" b="1" i="0" kern="1200" dirty="0" smtClean="0">
                <a:solidFill>
                  <a:schemeClr val="tx1"/>
                </a:solidFill>
                <a:effectLst/>
                <a:latin typeface="+mn-lt"/>
                <a:ea typeface="+mn-ea"/>
                <a:cs typeface="+mn-cs"/>
              </a:rPr>
              <a:t>OS: </a:t>
            </a:r>
            <a:r>
              <a:rPr lang="en-GB" sz="1200" b="0" i="0" kern="1200" dirty="0" smtClean="0">
                <a:solidFill>
                  <a:schemeClr val="tx1"/>
                </a:solidFill>
                <a:effectLst/>
                <a:latin typeface="+mn-lt"/>
                <a:ea typeface="+mn-ea"/>
                <a:cs typeface="+mn-cs"/>
              </a:rPr>
              <a:t>Android 4.x &amp; Ubuntu 12.10</a:t>
            </a:r>
          </a:p>
          <a:p>
            <a:pPr marL="0" indent="0">
              <a:buFont typeface="Arial" panose="020B0604020202020204" pitchFamily="34" charset="0"/>
              <a:buNone/>
            </a:pPr>
            <a:r>
              <a:rPr lang="en-GB" sz="1200" b="1" i="0" kern="1200" dirty="0" smtClean="0">
                <a:solidFill>
                  <a:schemeClr val="tx1"/>
                </a:solidFill>
                <a:effectLst/>
                <a:latin typeface="+mn-lt"/>
                <a:ea typeface="+mn-ea"/>
                <a:cs typeface="+mn-cs"/>
              </a:rPr>
              <a:t>Low-cost development platform (only $89!)</a:t>
            </a:r>
          </a:p>
          <a:p>
            <a:pPr marL="0" indent="0">
              <a:buFont typeface="Arial" panose="020B0604020202020204" pitchFamily="34" charset="0"/>
              <a:buNone/>
            </a:pPr>
            <a:r>
              <a:rPr lang="en-GB" sz="1200" b="1" i="0" kern="1200" dirty="0" smtClean="0">
                <a:solidFill>
                  <a:schemeClr val="tx1"/>
                </a:solidFill>
                <a:effectLst/>
                <a:latin typeface="+mn-lt"/>
                <a:ea typeface="+mn-ea"/>
                <a:cs typeface="+mn-cs"/>
              </a:rPr>
              <a:t>ONLY</a:t>
            </a:r>
            <a:r>
              <a:rPr lang="en-GB" sz="1200" b="1" i="0" kern="1200" baseline="0" dirty="0" smtClean="0">
                <a:solidFill>
                  <a:schemeClr val="tx1"/>
                </a:solidFill>
                <a:effectLst/>
                <a:latin typeface="+mn-lt"/>
                <a:ea typeface="+mn-ea"/>
                <a:cs typeface="+mn-cs"/>
              </a:rPr>
              <a:t> 5cm</a:t>
            </a:r>
            <a:r>
              <a:rPr lang="en-GB" sz="1200" b="1" i="0" kern="1200" baseline="30000" dirty="0" smtClean="0">
                <a:solidFill>
                  <a:schemeClr val="tx1"/>
                </a:solidFill>
                <a:effectLst/>
                <a:latin typeface="+mn-lt"/>
                <a:ea typeface="+mn-ea"/>
                <a:cs typeface="+mn-cs"/>
              </a:rPr>
              <a:t>2 </a:t>
            </a:r>
            <a:r>
              <a:rPr lang="en-GB" sz="1200" b="1" i="0" kern="1200" baseline="0" dirty="0" smtClean="0">
                <a:solidFill>
                  <a:schemeClr val="tx1"/>
                </a:solidFill>
                <a:effectLst/>
                <a:latin typeface="+mn-lt"/>
                <a:ea typeface="+mn-ea"/>
                <a:cs typeface="+mn-cs"/>
              </a:rPr>
              <a:t>in size!!</a:t>
            </a:r>
          </a:p>
          <a:p>
            <a:pPr marL="0" indent="0">
              <a:buFont typeface="Arial" panose="020B0604020202020204" pitchFamily="34" charset="0"/>
              <a:buNone/>
            </a:pPr>
            <a:endParaRPr lang="en-GB" sz="12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GB" sz="1200" b="1" i="0" u="sng" kern="1200" baseline="0" dirty="0" err="1" smtClean="0">
                <a:solidFill>
                  <a:schemeClr val="tx1"/>
                </a:solidFill>
                <a:effectLst/>
                <a:latin typeface="+mn-lt"/>
                <a:ea typeface="+mn-ea"/>
                <a:cs typeface="+mn-cs"/>
              </a:rPr>
              <a:t>AscTec</a:t>
            </a:r>
            <a:r>
              <a:rPr lang="en-GB" sz="1200" b="1" i="0" u="sng" kern="1200" baseline="0" dirty="0" smtClean="0">
                <a:solidFill>
                  <a:schemeClr val="tx1"/>
                </a:solidFill>
                <a:effectLst/>
                <a:latin typeface="+mn-lt"/>
                <a:ea typeface="+mn-ea"/>
                <a:cs typeface="+mn-cs"/>
              </a:rPr>
              <a:t> Hummingbird Chassis</a:t>
            </a:r>
          </a:p>
          <a:p>
            <a:pPr marL="0" indent="0">
              <a:buFont typeface="Arial" panose="020B0604020202020204" pitchFamily="34" charset="0"/>
              <a:buNone/>
            </a:pPr>
            <a:r>
              <a:rPr lang="en-GB" sz="1200" b="0" i="0" kern="1200" baseline="0" dirty="0" smtClean="0">
                <a:solidFill>
                  <a:schemeClr val="tx1"/>
                </a:solidFill>
                <a:effectLst/>
                <a:latin typeface="+mn-lt"/>
                <a:ea typeface="+mn-ea"/>
                <a:cs typeface="+mn-cs"/>
              </a:rPr>
              <a:t>Hummingbird comes with it’s own processor (Intel Core 2 Duo), but comparison shows that the U2’s processor works just as effectively (30% system load </a:t>
            </a:r>
            <a:r>
              <a:rPr lang="en-GB" sz="1200" b="0" i="1" kern="1200" baseline="0" dirty="0" smtClean="0">
                <a:solidFill>
                  <a:schemeClr val="tx1"/>
                </a:solidFill>
                <a:effectLst/>
                <a:latin typeface="+mn-lt"/>
                <a:ea typeface="+mn-ea"/>
                <a:cs typeface="+mn-cs"/>
              </a:rPr>
              <a:t>vs </a:t>
            </a:r>
            <a:r>
              <a:rPr lang="en-GB" sz="1200" b="0" i="0" kern="1200" baseline="0" dirty="0" smtClean="0">
                <a:solidFill>
                  <a:schemeClr val="tx1"/>
                </a:solidFill>
                <a:effectLst/>
                <a:latin typeface="+mn-lt"/>
                <a:ea typeface="+mn-ea"/>
                <a:cs typeface="+mn-cs"/>
              </a:rPr>
              <a:t>31% system load), but weighs 96% less than the original board, and consumes 74% less power! Therefore Core 2 Duo scrapped for U2 board in final prototype. </a:t>
            </a:r>
            <a:r>
              <a:rPr lang="en-GB" sz="1200" b="0" i="1" kern="1200" baseline="0" dirty="0" smtClean="0">
                <a:solidFill>
                  <a:schemeClr val="tx1"/>
                </a:solidFill>
                <a:effectLst/>
                <a:latin typeface="+mn-lt"/>
                <a:ea typeface="+mn-ea"/>
                <a:cs typeface="+mn-cs"/>
              </a:rPr>
              <a:t>Both work @ 30fps frame rate. </a:t>
            </a:r>
            <a:r>
              <a:rPr lang="en-GB" sz="1200" b="1" i="0" kern="1200" baseline="0" dirty="0" smtClean="0">
                <a:solidFill>
                  <a:schemeClr val="tx1"/>
                </a:solidFill>
                <a:effectLst/>
                <a:latin typeface="+mn-lt"/>
                <a:ea typeface="+mn-ea"/>
                <a:cs typeface="+mn-cs"/>
              </a:rPr>
              <a:t>However, an additional ARM7 based MCU used to execute Autopilot algorithms.</a:t>
            </a:r>
            <a:endParaRPr lang="en-GB"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GB" sz="1200" b="0" i="1" kern="1200" baseline="0" dirty="0" smtClean="0">
              <a:solidFill>
                <a:schemeClr val="tx1"/>
              </a:solidFill>
              <a:effectLst/>
              <a:latin typeface="+mn-lt"/>
              <a:ea typeface="+mn-ea"/>
              <a:cs typeface="+mn-cs"/>
            </a:endParaRPr>
          </a:p>
          <a:p>
            <a:pPr marL="0" indent="0">
              <a:buFont typeface="Arial" panose="020B0604020202020204" pitchFamily="34" charset="0"/>
              <a:buNone/>
            </a:pPr>
            <a:r>
              <a:rPr lang="en-GB" sz="1200" b="1" i="0" kern="1200" baseline="0" dirty="0" smtClean="0">
                <a:solidFill>
                  <a:schemeClr val="tx1"/>
                </a:solidFill>
                <a:effectLst/>
                <a:latin typeface="+mn-lt"/>
                <a:ea typeface="+mn-ea"/>
                <a:cs typeface="+mn-cs"/>
              </a:rPr>
              <a:t>Fig (1) : Landing Site Detection algorithm</a:t>
            </a:r>
          </a:p>
          <a:p>
            <a:pPr marL="0" indent="0">
              <a:buFont typeface="Arial" panose="020B0604020202020204" pitchFamily="34" charset="0"/>
              <a:buNone/>
            </a:pPr>
            <a:r>
              <a:rPr lang="en-GB" sz="1200" b="1" i="0" kern="1200" baseline="0" dirty="0" smtClean="0">
                <a:solidFill>
                  <a:schemeClr val="tx1"/>
                </a:solidFill>
                <a:effectLst/>
                <a:latin typeface="+mn-lt"/>
                <a:ea typeface="+mn-ea"/>
                <a:cs typeface="+mn-cs"/>
              </a:rPr>
              <a:t>Fig (2): System Overview</a:t>
            </a:r>
          </a:p>
          <a:p>
            <a:pPr marL="0" indent="0">
              <a:buFont typeface="Arial" panose="020B0604020202020204" pitchFamily="34" charset="0"/>
              <a:buNone/>
            </a:pPr>
            <a:endParaRPr lang="en-GB"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GB" sz="1200" b="1"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GB" sz="1200" b="1"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GB" sz="1200" b="1" i="0" kern="1200" baseline="30000" dirty="0" smtClean="0">
              <a:solidFill>
                <a:schemeClr val="tx1"/>
              </a:solidFill>
              <a:effectLst/>
              <a:latin typeface="+mn-lt"/>
              <a:ea typeface="+mn-ea"/>
              <a:cs typeface="+mn-cs"/>
            </a:endParaRPr>
          </a:p>
          <a:p>
            <a:pPr marL="0" indent="0">
              <a:buFont typeface="Arial" panose="020B0604020202020204" pitchFamily="34" charset="0"/>
              <a:buNone/>
            </a:pPr>
            <a:endParaRPr lang="en-GB" b="1" u="sng" dirty="0"/>
          </a:p>
        </p:txBody>
      </p:sp>
      <p:sp>
        <p:nvSpPr>
          <p:cNvPr id="4" name="Slide Number Placeholder 3"/>
          <p:cNvSpPr>
            <a:spLocks noGrp="1"/>
          </p:cNvSpPr>
          <p:nvPr>
            <p:ph type="sldNum" sz="quarter" idx="10"/>
          </p:nvPr>
        </p:nvSpPr>
        <p:spPr/>
        <p:txBody>
          <a:bodyPr/>
          <a:lstStyle/>
          <a:p>
            <a:fld id="{F1E3625E-70E7-408D-9CE2-2498C8292842}" type="slidenum">
              <a:rPr lang="en-US" smtClean="0"/>
              <a:t>12</a:t>
            </a:fld>
            <a:endParaRPr lang="en-US"/>
          </a:p>
        </p:txBody>
      </p:sp>
    </p:spTree>
    <p:extLst>
      <p:ext uri="{BB962C8B-B14F-4D97-AF65-F5344CB8AC3E}">
        <p14:creationId xmlns:p14="http://schemas.microsoft.com/office/powerpoint/2010/main" val="3254489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u="sng" dirty="0" smtClean="0"/>
              <a:t>Recent research</a:t>
            </a:r>
            <a:r>
              <a:rPr lang="en-GB" b="1" u="sng" baseline="0" dirty="0" smtClean="0"/>
              <a:t> into automatic mission planning for fleet of </a:t>
            </a: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ENAC University </a:t>
            </a:r>
            <a:r>
              <a:rPr lang="en-US" sz="1200" b="0" i="0" kern="1200" dirty="0" smtClean="0">
                <a:solidFill>
                  <a:schemeClr val="tx1"/>
                </a:solidFill>
                <a:effectLst/>
                <a:latin typeface="+mn-lt"/>
                <a:ea typeface="+mn-ea"/>
                <a:cs typeface="+mn-cs"/>
              </a:rPr>
              <a:t>developing </a:t>
            </a:r>
            <a:r>
              <a:rPr lang="en-US" sz="1200" b="0" i="0" kern="1200" dirty="0" smtClean="0">
                <a:solidFill>
                  <a:schemeClr val="tx1"/>
                </a:solidFill>
                <a:effectLst/>
                <a:latin typeface="+mn-lt"/>
                <a:ea typeface="+mn-ea"/>
                <a:cs typeface="+mn-cs"/>
              </a:rPr>
              <a:t>the Paparazzi UAV </a:t>
            </a:r>
            <a:r>
              <a:rPr lang="en-US" sz="1200" b="0" i="0" kern="1200" dirty="0" smtClean="0">
                <a:solidFill>
                  <a:schemeClr val="tx1"/>
                </a:solidFill>
                <a:effectLst/>
                <a:latin typeface="+mn-lt"/>
                <a:ea typeface="+mn-ea"/>
                <a:cs typeface="+mn-cs"/>
              </a:rPr>
              <a:t>system - a </a:t>
            </a:r>
            <a:r>
              <a:rPr lang="en-US" sz="1200" b="0" i="0" kern="1200" dirty="0" smtClean="0">
                <a:solidFill>
                  <a:schemeClr val="tx1"/>
                </a:solidFill>
                <a:effectLst/>
                <a:latin typeface="+mn-lt"/>
                <a:ea typeface="+mn-ea"/>
                <a:cs typeface="+mn-cs"/>
              </a:rPr>
              <a:t>free and fully autonomous autopilot for a fleet of MAV, including </a:t>
            </a:r>
            <a:r>
              <a:rPr lang="en-US" sz="1200" b="0" i="1" kern="1200" dirty="0" smtClean="0">
                <a:solidFill>
                  <a:schemeClr val="tx1"/>
                </a:solidFill>
                <a:effectLst/>
                <a:latin typeface="+mn-lt"/>
                <a:ea typeface="+mn-ea"/>
                <a:cs typeface="+mn-cs"/>
              </a:rPr>
              <a:t>both </a:t>
            </a:r>
            <a:r>
              <a:rPr lang="en-US" sz="1200" b="0" i="0" kern="1200" dirty="0" smtClean="0">
                <a:solidFill>
                  <a:schemeClr val="tx1"/>
                </a:solidFill>
                <a:effectLst/>
                <a:latin typeface="+mn-lt"/>
                <a:ea typeface="+mn-ea"/>
                <a:cs typeface="+mn-cs"/>
              </a:rPr>
              <a:t>fixed </a:t>
            </a:r>
            <a:r>
              <a:rPr lang="en-US" sz="1200" b="0" i="0" kern="1200" dirty="0" smtClean="0">
                <a:solidFill>
                  <a:schemeClr val="tx1"/>
                </a:solidFill>
                <a:effectLst/>
                <a:latin typeface="+mn-lt"/>
                <a:ea typeface="+mn-ea"/>
                <a:cs typeface="+mn-cs"/>
              </a:rPr>
              <a:t>wing and rotary wing </a:t>
            </a:r>
            <a:r>
              <a:rPr lang="en-US" sz="1200" b="0" i="0" kern="1200" dirty="0" smtClean="0">
                <a:solidFill>
                  <a:schemeClr val="tx1"/>
                </a:solidFill>
                <a:effectLst/>
                <a:latin typeface="+mn-lt"/>
                <a:ea typeface="+mn-ea"/>
                <a:cs typeface="+mn-cs"/>
              </a:rPr>
              <a:t>MAVs.</a:t>
            </a:r>
            <a:endParaRPr lang="en-GB" b="1" u="sng" dirty="0"/>
          </a:p>
        </p:txBody>
      </p:sp>
      <p:sp>
        <p:nvSpPr>
          <p:cNvPr id="4" name="Slide Number Placeholder 3"/>
          <p:cNvSpPr>
            <a:spLocks noGrp="1"/>
          </p:cNvSpPr>
          <p:nvPr>
            <p:ph type="sldNum" sz="quarter" idx="10"/>
          </p:nvPr>
        </p:nvSpPr>
        <p:spPr/>
        <p:txBody>
          <a:bodyPr/>
          <a:lstStyle/>
          <a:p>
            <a:fld id="{F1E3625E-70E7-408D-9CE2-2498C8292842}" type="slidenum">
              <a:rPr lang="en-US" smtClean="0"/>
              <a:t>13</a:t>
            </a:fld>
            <a:endParaRPr lang="en-US"/>
          </a:p>
        </p:txBody>
      </p:sp>
    </p:spTree>
    <p:extLst>
      <p:ext uri="{BB962C8B-B14F-4D97-AF65-F5344CB8AC3E}">
        <p14:creationId xmlns:p14="http://schemas.microsoft.com/office/powerpoint/2010/main" val="2146048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[1] breakfast </a:t>
            </a:r>
            <a:r>
              <a:rPr lang="en-US" sz="1200" b="0" i="0" kern="1200" dirty="0" smtClean="0">
                <a:solidFill>
                  <a:schemeClr val="tx1"/>
                </a:solidFill>
                <a:effectLst/>
                <a:latin typeface="+mn-lt"/>
                <a:ea typeface="+mn-ea"/>
                <a:cs typeface="+mn-cs"/>
              </a:rPr>
              <a:t>cereal was probably gathered by a driverless </a:t>
            </a:r>
            <a:r>
              <a:rPr lang="en-US" sz="1200" b="0" i="0" kern="1200" dirty="0" smtClean="0">
                <a:solidFill>
                  <a:schemeClr val="tx1"/>
                </a:solidFill>
                <a:effectLst/>
                <a:latin typeface="+mn-lt"/>
                <a:ea typeface="+mn-ea"/>
                <a:cs typeface="+mn-cs"/>
              </a:rPr>
              <a:t>harvester</a:t>
            </a:r>
            <a:r>
              <a:rPr lang="en-US" sz="1200" b="0" i="0" kern="1200" baseline="0" dirty="0" smtClean="0">
                <a:solidFill>
                  <a:schemeClr val="tx1"/>
                </a:solidFill>
                <a:effectLst/>
                <a:latin typeface="+mn-lt"/>
                <a:ea typeface="+mn-ea"/>
                <a:cs typeface="+mn-cs"/>
              </a:rPr>
              <a:t> using GPS.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smtClean="0">
                <a:solidFill>
                  <a:schemeClr val="tx1"/>
                </a:solidFill>
                <a:effectLst/>
                <a:latin typeface="+mn-lt"/>
                <a:ea typeface="+mn-ea"/>
                <a:cs typeface="+mn-cs"/>
              </a:rPr>
              <a:t>[2] Tartan Racing (DARPA Urban Challenge contender) decomposed the problems of urban driving into five components: </a:t>
            </a:r>
            <a:r>
              <a:rPr lang="en-GB" sz="1200" i="1" kern="1200" dirty="0" smtClean="0">
                <a:solidFill>
                  <a:schemeClr val="tx1"/>
                </a:solidFill>
                <a:effectLst/>
                <a:latin typeface="+mn-lt"/>
                <a:ea typeface="+mn-ea"/>
                <a:cs typeface="+mn-cs"/>
              </a:rPr>
              <a:t>mission planning layer </a:t>
            </a:r>
            <a:r>
              <a:rPr lang="en-GB" sz="1200" kern="1200" dirty="0" smtClean="0">
                <a:solidFill>
                  <a:schemeClr val="tx1"/>
                </a:solidFill>
                <a:effectLst/>
                <a:latin typeface="+mn-lt"/>
                <a:ea typeface="+mn-ea"/>
                <a:cs typeface="+mn-cs"/>
              </a:rPr>
              <a:t>to determine the most effective route amongst a network of roads, a </a:t>
            </a:r>
            <a:r>
              <a:rPr lang="en-GB" sz="1200" i="1" kern="1200" dirty="0" smtClean="0">
                <a:solidFill>
                  <a:schemeClr val="tx1"/>
                </a:solidFill>
                <a:effectLst/>
                <a:latin typeface="+mn-lt"/>
                <a:ea typeface="+mn-ea"/>
                <a:cs typeface="+mn-cs"/>
              </a:rPr>
              <a:t>behavioural layer</a:t>
            </a:r>
            <a:r>
              <a:rPr lang="en-GB" sz="1200" kern="1200" dirty="0" smtClean="0">
                <a:solidFill>
                  <a:schemeClr val="tx1"/>
                </a:solidFill>
                <a:effectLst/>
                <a:latin typeface="+mn-lt"/>
                <a:ea typeface="+mn-ea"/>
                <a:cs typeface="+mn-cs"/>
              </a:rPr>
              <a:t> to execute the route by adapting to local traffic and exceptional situations, a </a:t>
            </a:r>
            <a:r>
              <a:rPr lang="en-GB" sz="1200" i="1" kern="1200" dirty="0" smtClean="0">
                <a:solidFill>
                  <a:schemeClr val="tx1"/>
                </a:solidFill>
                <a:effectLst/>
                <a:latin typeface="+mn-lt"/>
                <a:ea typeface="+mn-ea"/>
                <a:cs typeface="+mn-cs"/>
              </a:rPr>
              <a:t>motion planning layer</a:t>
            </a:r>
            <a:r>
              <a:rPr lang="en-GB" sz="1200" kern="1200" dirty="0" smtClean="0">
                <a:solidFill>
                  <a:schemeClr val="tx1"/>
                </a:solidFill>
                <a:effectLst/>
                <a:latin typeface="+mn-lt"/>
                <a:ea typeface="+mn-ea"/>
                <a:cs typeface="+mn-cs"/>
              </a:rPr>
              <a:t> to safeguard the vehicle by identifying and selecting the most appropriate trajectories, the </a:t>
            </a:r>
            <a:r>
              <a:rPr lang="en-GB" sz="1200" i="1" kern="1200" dirty="0" smtClean="0">
                <a:solidFill>
                  <a:schemeClr val="tx1"/>
                </a:solidFill>
                <a:effectLst/>
                <a:latin typeface="+mn-lt"/>
                <a:ea typeface="+mn-ea"/>
                <a:cs typeface="+mn-cs"/>
              </a:rPr>
              <a:t>perception layer</a:t>
            </a:r>
            <a:r>
              <a:rPr lang="en-GB" sz="1200" kern="1200" dirty="0" smtClean="0">
                <a:solidFill>
                  <a:schemeClr val="tx1"/>
                </a:solidFill>
                <a:effectLst/>
                <a:latin typeface="+mn-lt"/>
                <a:ea typeface="+mn-ea"/>
                <a:cs typeface="+mn-cs"/>
              </a:rPr>
              <a:t> that combines data from LIDAR, radar and vision systems to map location of static objects, shape of road, and other vehicles, and the </a:t>
            </a:r>
            <a:r>
              <a:rPr lang="en-GB" sz="1200" i="1" kern="1200" dirty="0" smtClean="0">
                <a:solidFill>
                  <a:schemeClr val="tx1"/>
                </a:solidFill>
                <a:effectLst/>
                <a:latin typeface="+mn-lt"/>
                <a:ea typeface="+mn-ea"/>
                <a:cs typeface="+mn-cs"/>
              </a:rPr>
              <a:t>mechatronic system layer</a:t>
            </a:r>
            <a:r>
              <a:rPr lang="en-GB" sz="1200" kern="1200" dirty="0" smtClean="0">
                <a:solidFill>
                  <a:schemeClr val="tx1"/>
                </a:solidFill>
                <a:effectLst/>
                <a:latin typeface="+mn-lt"/>
                <a:ea typeface="+mn-ea"/>
                <a:cs typeface="+mn-cs"/>
              </a:rPr>
              <a:t> designed to provide power, sensing and mobility </a:t>
            </a:r>
            <a:r>
              <a:rPr lang="en-US" sz="1200" kern="1200" dirty="0" smtClean="0">
                <a:solidFill>
                  <a:schemeClr val="tx1"/>
                </a:solidFill>
                <a:effectLst/>
                <a:latin typeface="+mn-lt"/>
                <a:ea typeface="+mn-ea"/>
                <a:cs typeface="+mn-cs"/>
              </a:rPr>
              <a:t>[8]</a:t>
            </a:r>
            <a:r>
              <a:rPr lang="en-GB"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1" i="0" u="sng" kern="1200" dirty="0" smtClean="0">
                <a:solidFill>
                  <a:schemeClr val="tx1"/>
                </a:solidFill>
                <a:effectLst/>
                <a:latin typeface="+mn-lt"/>
                <a:ea typeface="+mn-ea"/>
                <a:cs typeface="+mn-cs"/>
              </a:rPr>
              <a:t>References</a:t>
            </a:r>
          </a:p>
          <a:p>
            <a:pPr marL="171450" indent="-171450">
              <a:buFont typeface="Arial" panose="020B0604020202020204" pitchFamily="34" charset="0"/>
              <a:buChar char="•"/>
            </a:pPr>
            <a:r>
              <a:rPr lang="en-GB" b="0" dirty="0" smtClean="0"/>
              <a:t>List</a:t>
            </a:r>
            <a:r>
              <a:rPr lang="en-GB" b="0" baseline="0" dirty="0" smtClean="0"/>
              <a:t> of MAV frameworks within which </a:t>
            </a:r>
            <a:r>
              <a:rPr lang="en-GB" b="0" i="1" baseline="0" dirty="0" smtClean="0"/>
              <a:t>autonomous navigation</a:t>
            </a:r>
            <a:r>
              <a:rPr lang="en-GB" b="0" i="0" baseline="0" dirty="0" smtClean="0"/>
              <a:t> can be implemented. http://www.fsd.mw.tum.de/infrastructure/unmanned-systems/</a:t>
            </a:r>
          </a:p>
          <a:p>
            <a:pPr marL="171450" indent="-171450">
              <a:buFont typeface="Arial" panose="020B0604020202020204" pitchFamily="34" charset="0"/>
              <a:buChar char="•"/>
            </a:pPr>
            <a:endParaRPr lang="en-GB" b="0" dirty="0"/>
          </a:p>
        </p:txBody>
      </p:sp>
      <p:sp>
        <p:nvSpPr>
          <p:cNvPr id="4" name="Slide Number Placeholder 3"/>
          <p:cNvSpPr>
            <a:spLocks noGrp="1"/>
          </p:cNvSpPr>
          <p:nvPr>
            <p:ph type="sldNum" sz="quarter" idx="10"/>
          </p:nvPr>
        </p:nvSpPr>
        <p:spPr/>
        <p:txBody>
          <a:bodyPr/>
          <a:lstStyle/>
          <a:p>
            <a:fld id="{F1E3625E-70E7-408D-9CE2-2498C8292842}" type="slidenum">
              <a:rPr lang="en-US" smtClean="0"/>
              <a:t>14</a:t>
            </a:fld>
            <a:endParaRPr lang="en-US"/>
          </a:p>
        </p:txBody>
      </p:sp>
    </p:spTree>
    <p:extLst>
      <p:ext uri="{BB962C8B-B14F-4D97-AF65-F5344CB8AC3E}">
        <p14:creationId xmlns:p14="http://schemas.microsoft.com/office/powerpoint/2010/main" val="3558863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15</a:t>
            </a:fld>
            <a:endParaRPr lang="en-US"/>
          </a:p>
        </p:txBody>
      </p:sp>
    </p:spTree>
    <p:extLst>
      <p:ext uri="{BB962C8B-B14F-4D97-AF65-F5344CB8AC3E}">
        <p14:creationId xmlns:p14="http://schemas.microsoft.com/office/powerpoint/2010/main" val="3591005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16</a:t>
            </a:fld>
            <a:endParaRPr lang="en-US"/>
          </a:p>
        </p:txBody>
      </p:sp>
    </p:spTree>
    <p:extLst>
      <p:ext uri="{BB962C8B-B14F-4D97-AF65-F5344CB8AC3E}">
        <p14:creationId xmlns:p14="http://schemas.microsoft.com/office/powerpoint/2010/main" val="313857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17</a:t>
            </a:fld>
            <a:endParaRPr lang="en-US"/>
          </a:p>
        </p:txBody>
      </p:sp>
    </p:spTree>
    <p:extLst>
      <p:ext uri="{BB962C8B-B14F-4D97-AF65-F5344CB8AC3E}">
        <p14:creationId xmlns:p14="http://schemas.microsoft.com/office/powerpoint/2010/main" val="2469956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dirty="0" smtClean="0"/>
              <a:t>FPGA allows for</a:t>
            </a:r>
            <a:r>
              <a:rPr lang="en-GB" b="1" baseline="0" dirty="0" smtClean="0"/>
              <a:t> implementation of fast and complex combinational and sequential logic.</a:t>
            </a:r>
          </a:p>
          <a:p>
            <a:pPr marL="171450" indent="-171450">
              <a:buFont typeface="Arial" panose="020B0604020202020204" pitchFamily="34" charset="0"/>
              <a:buChar char="•"/>
            </a:pPr>
            <a:r>
              <a:rPr lang="en-GB" b="0" baseline="0" dirty="0" smtClean="0"/>
              <a:t>Secondary Advantage is that: Any logic implemented in FPGAs through Hardware Description has the inherent ability to be scaled down to </a:t>
            </a:r>
            <a:r>
              <a:rPr lang="en-GB" b="1" baseline="0" dirty="0" smtClean="0"/>
              <a:t>Application Specific ICs (ASICS) </a:t>
            </a:r>
            <a:r>
              <a:rPr lang="en-GB" b="0" baseline="0" dirty="0" smtClean="0"/>
              <a:t>and </a:t>
            </a:r>
            <a:r>
              <a:rPr lang="en-GB" b="1" baseline="0" dirty="0" smtClean="0"/>
              <a:t>System On Chips (SOCs) </a:t>
            </a:r>
            <a:r>
              <a:rPr lang="en-GB" b="0" baseline="0" dirty="0" smtClean="0"/>
              <a:t>if </a:t>
            </a:r>
            <a:r>
              <a:rPr lang="en-GB" b="0" i="1" baseline="0" dirty="0" smtClean="0"/>
              <a:t>ever</a:t>
            </a:r>
            <a:r>
              <a:rPr lang="en-GB" b="1" i="0" baseline="0" dirty="0" smtClean="0"/>
              <a:t> </a:t>
            </a:r>
            <a:r>
              <a:rPr lang="en-GB" b="1" baseline="0" dirty="0" smtClean="0"/>
              <a:t>it was to be used in industry at a </a:t>
            </a:r>
            <a:r>
              <a:rPr lang="en-GB" b="1" i="1" baseline="0" dirty="0" smtClean="0"/>
              <a:t>huge </a:t>
            </a:r>
            <a:r>
              <a:rPr lang="en-GB" b="1" i="0" baseline="0" dirty="0" smtClean="0"/>
              <a:t>scale</a:t>
            </a:r>
            <a:r>
              <a:rPr lang="en-GB" b="1" baseline="0" dirty="0" smtClean="0"/>
              <a:t>).</a:t>
            </a:r>
          </a:p>
          <a:p>
            <a:pPr marL="171450" indent="-171450">
              <a:buFont typeface="Arial" panose="020B0604020202020204" pitchFamily="34" charset="0"/>
              <a:buChar char="•"/>
            </a:pPr>
            <a:r>
              <a:rPr lang="en-GB" b="1" baseline="0" dirty="0" smtClean="0"/>
              <a:t>ARM Cortex-A8 architecture allows O/S execution (i.e. Linux or Android) – </a:t>
            </a:r>
            <a:r>
              <a:rPr lang="en-GB" b="0" baseline="0" dirty="0" smtClean="0"/>
              <a:t>saving development time, especially with regards to low-level programming and establishing Wireless connectivity with PC. Also </a:t>
            </a:r>
            <a:r>
              <a:rPr lang="en-GB" b="1" baseline="0" dirty="0" smtClean="0"/>
              <a:t>1GHz processor allows for fast execution of algorithms.</a:t>
            </a:r>
            <a:endParaRPr lang="en-GB" b="0" baseline="0" dirty="0" smtClean="0"/>
          </a:p>
          <a:p>
            <a:pPr marL="171450" indent="-171450">
              <a:buFont typeface="Arial" panose="020B0604020202020204" pitchFamily="34" charset="0"/>
              <a:buChar char="•"/>
            </a:pPr>
            <a:endParaRPr lang="en-GB" b="1" baseline="0" dirty="0" smtClean="0"/>
          </a:p>
          <a:p>
            <a:pPr marL="171450" indent="-171450">
              <a:buFont typeface="Arial" panose="020B0604020202020204" pitchFamily="34" charset="0"/>
              <a:buChar char="•"/>
            </a:pPr>
            <a:endParaRPr lang="en-GB" b="1" baseline="0" dirty="0" smtClean="0"/>
          </a:p>
          <a:p>
            <a:endParaRPr lang="en-GB" b="1" dirty="0"/>
          </a:p>
        </p:txBody>
      </p:sp>
      <p:sp>
        <p:nvSpPr>
          <p:cNvPr id="4" name="Slide Number Placeholder 3"/>
          <p:cNvSpPr>
            <a:spLocks noGrp="1"/>
          </p:cNvSpPr>
          <p:nvPr>
            <p:ph type="sldNum" sz="quarter" idx="10"/>
          </p:nvPr>
        </p:nvSpPr>
        <p:spPr/>
        <p:txBody>
          <a:bodyPr/>
          <a:lstStyle/>
          <a:p>
            <a:fld id="{F1E3625E-70E7-408D-9CE2-2498C8292842}" type="slidenum">
              <a:rPr lang="en-US" smtClean="0"/>
              <a:t>18</a:t>
            </a:fld>
            <a:endParaRPr lang="en-US"/>
          </a:p>
        </p:txBody>
      </p:sp>
    </p:spTree>
    <p:extLst>
      <p:ext uri="{BB962C8B-B14F-4D97-AF65-F5344CB8AC3E}">
        <p14:creationId xmlns:p14="http://schemas.microsoft.com/office/powerpoint/2010/main" val="47132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19</a:t>
            </a:fld>
            <a:endParaRPr lang="en-US"/>
          </a:p>
        </p:txBody>
      </p:sp>
    </p:spTree>
    <p:extLst>
      <p:ext uri="{BB962C8B-B14F-4D97-AF65-F5344CB8AC3E}">
        <p14:creationId xmlns:p14="http://schemas.microsoft.com/office/powerpoint/2010/main" val="158497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2</a:t>
            </a:fld>
            <a:endParaRPr lang="en-US"/>
          </a:p>
        </p:txBody>
      </p:sp>
    </p:spTree>
    <p:extLst>
      <p:ext uri="{BB962C8B-B14F-4D97-AF65-F5344CB8AC3E}">
        <p14:creationId xmlns:p14="http://schemas.microsoft.com/office/powerpoint/2010/main" val="1365070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20</a:t>
            </a:fld>
            <a:endParaRPr lang="en-US"/>
          </a:p>
        </p:txBody>
      </p:sp>
    </p:spTree>
    <p:extLst>
      <p:ext uri="{BB962C8B-B14F-4D97-AF65-F5344CB8AC3E}">
        <p14:creationId xmlns:p14="http://schemas.microsoft.com/office/powerpoint/2010/main" val="2476356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21</a:t>
            </a:fld>
            <a:endParaRPr lang="en-US"/>
          </a:p>
        </p:txBody>
      </p:sp>
    </p:spTree>
    <p:extLst>
      <p:ext uri="{BB962C8B-B14F-4D97-AF65-F5344CB8AC3E}">
        <p14:creationId xmlns:p14="http://schemas.microsoft.com/office/powerpoint/2010/main" val="3601518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22</a:t>
            </a:fld>
            <a:endParaRPr lang="en-US"/>
          </a:p>
        </p:txBody>
      </p:sp>
    </p:spTree>
    <p:extLst>
      <p:ext uri="{BB962C8B-B14F-4D97-AF65-F5344CB8AC3E}">
        <p14:creationId xmlns:p14="http://schemas.microsoft.com/office/powerpoint/2010/main" val="3466170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E3625E-70E7-408D-9CE2-2498C8292842}" type="slidenum">
              <a:rPr lang="en-US" smtClean="0"/>
              <a:t>23</a:t>
            </a:fld>
            <a:endParaRPr lang="en-US"/>
          </a:p>
        </p:txBody>
      </p:sp>
    </p:spTree>
    <p:extLst>
      <p:ext uri="{BB962C8B-B14F-4D97-AF65-F5344CB8AC3E}">
        <p14:creationId xmlns:p14="http://schemas.microsoft.com/office/powerpoint/2010/main" val="315779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GB" dirty="0" smtClean="0"/>
              <a:t>A </a:t>
            </a:r>
            <a:r>
              <a:rPr lang="en-GB" b="1" dirty="0" smtClean="0"/>
              <a:t>Miniature Autonomous Land Vehicle </a:t>
            </a:r>
            <a:r>
              <a:rPr lang="en-GB" b="0" dirty="0" smtClean="0"/>
              <a:t>is essentially a small</a:t>
            </a:r>
            <a:r>
              <a:rPr lang="en-GB" b="0" baseline="0" dirty="0" smtClean="0"/>
              <a:t> vehicle or robot with 4 wheels designed to move on land </a:t>
            </a:r>
            <a:r>
              <a:rPr lang="en-GB" b="0" i="1" baseline="0" dirty="0" smtClean="0"/>
              <a:t>only.</a:t>
            </a:r>
            <a:endParaRPr lang="en-GB" b="1" i="0" baseline="0" dirty="0" smtClean="0"/>
          </a:p>
          <a:p>
            <a:pPr marL="228600" indent="-228600">
              <a:buAutoNum type="arabicParenBoth"/>
            </a:pPr>
            <a:r>
              <a:rPr lang="en-GB" b="0" i="0" baseline="0" dirty="0" smtClean="0"/>
              <a:t>The rest will become clearer as we proceed.</a:t>
            </a:r>
            <a:endParaRPr lang="en-GB" b="0" i="1" baseline="0" dirty="0" smtClean="0"/>
          </a:p>
        </p:txBody>
      </p:sp>
      <p:sp>
        <p:nvSpPr>
          <p:cNvPr id="4" name="Slide Number Placeholder 3"/>
          <p:cNvSpPr>
            <a:spLocks noGrp="1"/>
          </p:cNvSpPr>
          <p:nvPr>
            <p:ph type="sldNum" sz="quarter" idx="10"/>
          </p:nvPr>
        </p:nvSpPr>
        <p:spPr/>
        <p:txBody>
          <a:bodyPr/>
          <a:lstStyle/>
          <a:p>
            <a:fld id="{F1E3625E-70E7-408D-9CE2-2498C8292842}" type="slidenum">
              <a:rPr lang="en-US" smtClean="0"/>
              <a:t>3</a:t>
            </a:fld>
            <a:endParaRPr lang="en-US"/>
          </a:p>
        </p:txBody>
      </p:sp>
    </p:spTree>
    <p:extLst>
      <p:ext uri="{BB962C8B-B14F-4D97-AF65-F5344CB8AC3E}">
        <p14:creationId xmlns:p14="http://schemas.microsoft.com/office/powerpoint/2010/main" val="132605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i="0" dirty="0" smtClean="0"/>
              <a:t>Our</a:t>
            </a:r>
            <a:r>
              <a:rPr lang="en-GB" b="1" i="0" baseline="0" dirty="0" smtClean="0"/>
              <a:t> Technical Aim is to:</a:t>
            </a:r>
          </a:p>
          <a:p>
            <a:pPr marL="228600" indent="-228600">
              <a:buAutoNum type="arabicParenBoth"/>
            </a:pPr>
            <a:r>
              <a:rPr lang="en-GB" b="1" i="0" baseline="0" dirty="0" smtClean="0"/>
              <a:t>Create spatial perception (of the environment around the vehicle, and of the current state of the vehicle itself) – from </a:t>
            </a:r>
            <a:r>
              <a:rPr lang="en-GB" b="1" i="1" u="sng" baseline="0" dirty="0" smtClean="0"/>
              <a:t>vision</a:t>
            </a:r>
            <a:r>
              <a:rPr lang="en-GB" b="1" i="0" baseline="0" dirty="0" smtClean="0"/>
              <a:t>. </a:t>
            </a:r>
            <a:r>
              <a:rPr lang="en-GB" b="0" i="0" baseline="0" dirty="0" smtClean="0"/>
              <a:t>This process relies on:</a:t>
            </a:r>
            <a:endParaRPr lang="en-GB" b="0" i="0" dirty="0" smtClean="0"/>
          </a:p>
          <a:p>
            <a:pPr marL="685800" lvl="1" indent="-228600">
              <a:buAutoNum type="arabicParenBoth"/>
            </a:pPr>
            <a:r>
              <a:rPr lang="en-GB" b="1" i="1" baseline="0" dirty="0" smtClean="0"/>
              <a:t>Input from a stereo camera module. </a:t>
            </a:r>
            <a:r>
              <a:rPr lang="en-GB" b="0" i="1" baseline="0" dirty="0" smtClean="0"/>
              <a:t>2 cameras side by side. </a:t>
            </a:r>
            <a:r>
              <a:rPr lang="en-GB" b="0" i="0" baseline="0" dirty="0" smtClean="0"/>
              <a:t>Each individual camera allows for absolute magnitude of luminosity to be detected for Red, Green and Blue light along 2D space (i.e. X and Y axis). However, with a 3</a:t>
            </a:r>
            <a:r>
              <a:rPr lang="en-GB" b="0" i="0" baseline="30000" dirty="0" smtClean="0"/>
              <a:t>rd</a:t>
            </a:r>
            <a:r>
              <a:rPr lang="en-GB" b="0" i="0" baseline="0" dirty="0" smtClean="0"/>
              <a:t> camera, we can generate a disparity map, which allows for a 3</a:t>
            </a:r>
            <a:r>
              <a:rPr lang="en-GB" b="0" i="0" baseline="30000" dirty="0" smtClean="0"/>
              <a:t>rd</a:t>
            </a:r>
            <a:r>
              <a:rPr lang="en-GB" b="0" i="0" baseline="0" dirty="0" smtClean="0"/>
              <a:t> perception, of depth (Z axis).</a:t>
            </a:r>
            <a:endParaRPr lang="en-GB" b="1" i="1" baseline="0" dirty="0" smtClean="0"/>
          </a:p>
          <a:p>
            <a:pPr marL="685800" lvl="1" indent="-228600">
              <a:buAutoNum type="arabicParenBoth"/>
            </a:pPr>
            <a:r>
              <a:rPr lang="en-GB" b="1" i="1" baseline="0" dirty="0" smtClean="0"/>
              <a:t>Additional Digital Inputs for use by other sensors. </a:t>
            </a:r>
            <a:r>
              <a:rPr lang="en-GB" b="0" i="1" baseline="0" dirty="0" smtClean="0"/>
              <a:t>Like in humans, additional sensory data would allow for more accurate perception of visual features </a:t>
            </a:r>
            <a:r>
              <a:rPr lang="en-GB" b="1" i="1" baseline="0" dirty="0" smtClean="0"/>
              <a:t>through training. </a:t>
            </a:r>
            <a:br>
              <a:rPr lang="en-GB" b="1" i="1" baseline="0" dirty="0" smtClean="0"/>
            </a:br>
            <a:r>
              <a:rPr lang="en-GB" b="0" i="0" baseline="0" dirty="0" smtClean="0"/>
              <a:t>FOR EXAMPLE: If I present Vodka, to those amongst us that are not teetotallers, if your nose is blocked and you cannot smell it, and are not allowed to taste it, you would presume it’s water. </a:t>
            </a:r>
            <a:r>
              <a:rPr lang="en-GB" b="1" i="0" baseline="0" dirty="0" smtClean="0"/>
              <a:t>Those extra senses </a:t>
            </a:r>
            <a:r>
              <a:rPr lang="en-GB" b="0" i="0" baseline="0" dirty="0" smtClean="0"/>
              <a:t>allow for </a:t>
            </a:r>
            <a:r>
              <a:rPr lang="en-GB" b="0" i="1" baseline="0" dirty="0" smtClean="0"/>
              <a:t>easy</a:t>
            </a:r>
            <a:r>
              <a:rPr lang="en-GB" b="0" i="0" baseline="0" dirty="0" smtClean="0"/>
              <a:t> differentiation of the two transparent liquids which look alike.</a:t>
            </a:r>
          </a:p>
          <a:p>
            <a:pPr marL="685800" lvl="1" indent="-228600">
              <a:buAutoNum type="arabicParenBoth"/>
            </a:pPr>
            <a:r>
              <a:rPr lang="en-GB" b="1" i="0" baseline="0" dirty="0" smtClean="0"/>
              <a:t>A Supervisory ‘Training’ Command </a:t>
            </a:r>
            <a:r>
              <a:rPr lang="en-GB" b="0" i="0" baseline="0" dirty="0" smtClean="0"/>
              <a:t>will allow for synaptic connections to be </a:t>
            </a:r>
            <a:r>
              <a:rPr lang="en-GB" b="0" i="1" u="sng" baseline="0" dirty="0" smtClean="0"/>
              <a:t>made</a:t>
            </a:r>
            <a:r>
              <a:rPr lang="en-GB" b="0" i="0" baseline="0" dirty="0" smtClean="0"/>
              <a:t> or </a:t>
            </a:r>
            <a:r>
              <a:rPr lang="en-GB" b="0" i="1" u="sng" baseline="0" dirty="0" smtClean="0"/>
              <a:t>adjusted</a:t>
            </a:r>
            <a:r>
              <a:rPr lang="en-GB" b="0" i="1" baseline="0" dirty="0" smtClean="0"/>
              <a:t>. </a:t>
            </a:r>
            <a:r>
              <a:rPr lang="en-GB" b="0" i="0" baseline="0" dirty="0" smtClean="0"/>
              <a:t>This will allow for the particular input patterns (from sensory data inputs) to be categorized as a </a:t>
            </a:r>
            <a:r>
              <a:rPr lang="en-GB" b="1" i="1" u="sng" baseline="0" dirty="0" smtClean="0"/>
              <a:t>recognizable feature</a:t>
            </a:r>
            <a:r>
              <a:rPr lang="en-GB" b="0" i="1" baseline="0" dirty="0" smtClean="0"/>
              <a:t>.</a:t>
            </a:r>
            <a:r>
              <a:rPr lang="en-GB" b="0" i="0" baseline="0" dirty="0" smtClean="0"/>
              <a:t> </a:t>
            </a:r>
            <a:endParaRPr lang="en-GB" b="0" i="1" baseline="0" dirty="0" smtClean="0"/>
          </a:p>
          <a:p>
            <a:pPr marL="228600" lvl="0" indent="-228600">
              <a:buAutoNum type="arabicParenBoth"/>
            </a:pPr>
            <a:r>
              <a:rPr lang="en-GB" b="1" i="0" baseline="0" dirty="0" smtClean="0"/>
              <a:t>We need to create Behavioural Patterns – In other words</a:t>
            </a:r>
            <a:r>
              <a:rPr lang="en-GB" b="0" i="0" baseline="0" dirty="0" smtClean="0"/>
              <a:t> teach the </a:t>
            </a:r>
            <a:r>
              <a:rPr lang="en-GB" b="1" i="0" baseline="0" dirty="0" smtClean="0"/>
              <a:t>vehicle or robot </a:t>
            </a:r>
            <a:r>
              <a:rPr lang="en-GB" b="0" i="1" baseline="0" dirty="0" smtClean="0"/>
              <a:t>how to control its ‘actuators’ – </a:t>
            </a:r>
            <a:r>
              <a:rPr lang="en-GB" b="0" i="0" baseline="0" dirty="0" smtClean="0"/>
              <a:t>we assume this to be a function of </a:t>
            </a:r>
            <a:r>
              <a:rPr lang="en-GB" b="1" i="0" baseline="0" dirty="0" smtClean="0"/>
              <a:t>time </a:t>
            </a:r>
            <a:r>
              <a:rPr lang="en-GB" b="0" i="1" baseline="0" dirty="0" smtClean="0"/>
              <a:t>and </a:t>
            </a:r>
            <a:r>
              <a:rPr lang="en-GB" b="1" i="0" baseline="0" dirty="0" smtClean="0"/>
              <a:t>sensory inputs </a:t>
            </a:r>
            <a:r>
              <a:rPr lang="en-GB" b="0" i="1" baseline="0" dirty="0" smtClean="0"/>
              <a:t>(</a:t>
            </a:r>
            <a:r>
              <a:rPr lang="en-GB" b="1" i="1" baseline="0" dirty="0" smtClean="0"/>
              <a:t>which means: </a:t>
            </a:r>
            <a:r>
              <a:rPr lang="en-GB" b="0" i="0" baseline="0" dirty="0" smtClean="0"/>
              <a:t>present inputs </a:t>
            </a:r>
            <a:r>
              <a:rPr lang="en-GB" b="0" i="1" u="sng" baseline="0" dirty="0" smtClean="0"/>
              <a:t>and</a:t>
            </a:r>
            <a:r>
              <a:rPr lang="en-GB" b="0" i="0" u="none" baseline="0" dirty="0" smtClean="0"/>
              <a:t> the sequence of previous inputs</a:t>
            </a:r>
            <a:r>
              <a:rPr lang="en-GB" b="0" i="1" baseline="0" dirty="0" smtClean="0"/>
              <a:t>).</a:t>
            </a:r>
          </a:p>
          <a:p>
            <a:pPr marL="685800" lvl="1" indent="-228600">
              <a:buAutoNum type="arabicParenBoth"/>
            </a:pPr>
            <a:r>
              <a:rPr lang="en-GB" b="0" i="1" baseline="0" dirty="0" smtClean="0"/>
              <a:t>Again, teaching would be done through </a:t>
            </a:r>
            <a:r>
              <a:rPr lang="en-GB" b="1" i="0" baseline="0" dirty="0" smtClean="0"/>
              <a:t>supervisory ‘training’ commands</a:t>
            </a:r>
            <a:r>
              <a:rPr lang="en-GB" b="0" i="1" baseline="0" dirty="0" smtClean="0"/>
              <a:t>.</a:t>
            </a:r>
          </a:p>
          <a:p>
            <a:pPr marL="228600" lvl="0" indent="-228600">
              <a:buAutoNum type="arabicParenBoth"/>
            </a:pPr>
            <a:r>
              <a:rPr lang="en-GB" b="0" i="0" baseline="0" dirty="0" smtClean="0"/>
              <a:t>There </a:t>
            </a:r>
            <a:r>
              <a:rPr lang="en-GB" b="0" i="1" baseline="0" dirty="0" smtClean="0"/>
              <a:t>needs</a:t>
            </a:r>
            <a:r>
              <a:rPr lang="en-GB" b="0" i="0" baseline="0" dirty="0" smtClean="0"/>
              <a:t> to be a </a:t>
            </a:r>
            <a:r>
              <a:rPr lang="en-GB" b="1" i="0" baseline="0" dirty="0" smtClean="0"/>
              <a:t>cognitive process </a:t>
            </a:r>
            <a:r>
              <a:rPr lang="en-GB" b="0" i="0" baseline="0" dirty="0" smtClean="0"/>
              <a:t>which allows for </a:t>
            </a:r>
            <a:r>
              <a:rPr lang="en-GB" b="1" i="0" u="sng" baseline="0" dirty="0" smtClean="0"/>
              <a:t>the Visually Recognizable Features</a:t>
            </a:r>
            <a:r>
              <a:rPr lang="en-GB" b="0" i="1" u="none" baseline="0" dirty="0" smtClean="0"/>
              <a:t> </a:t>
            </a:r>
            <a:r>
              <a:rPr lang="en-GB" b="0" i="0" u="none" baseline="0" dirty="0" smtClean="0"/>
              <a:t>to be mapped to </a:t>
            </a:r>
            <a:r>
              <a:rPr lang="en-GB" b="1" i="0" u="sng" baseline="0" dirty="0" smtClean="0"/>
              <a:t>Behavioural Patterns.</a:t>
            </a:r>
          </a:p>
          <a:p>
            <a:pPr marL="685800" lvl="1" indent="-228600">
              <a:buAutoNum type="arabicParenBoth"/>
            </a:pPr>
            <a:r>
              <a:rPr lang="en-GB" b="0" i="0" u="none" baseline="0" dirty="0" smtClean="0"/>
              <a:t>So we are effectively creating a system which produces </a:t>
            </a:r>
            <a:r>
              <a:rPr lang="en-GB" b="1" i="0" u="none" baseline="0" dirty="0" smtClean="0"/>
              <a:t>correct navigational outputs </a:t>
            </a:r>
            <a:r>
              <a:rPr lang="en-GB" b="0" i="0" u="none" baseline="0" dirty="0" smtClean="0"/>
              <a:t>from </a:t>
            </a:r>
            <a:r>
              <a:rPr lang="en-GB" b="1" i="0" u="none" baseline="0" dirty="0" smtClean="0"/>
              <a:t>sensory </a:t>
            </a:r>
            <a:r>
              <a:rPr lang="en-GB" b="0" i="0" u="none" baseline="0" dirty="0" smtClean="0"/>
              <a:t>inputs </a:t>
            </a:r>
            <a:r>
              <a:rPr lang="en-GB" b="1" i="0" u="sng" baseline="0" dirty="0" smtClean="0"/>
              <a:t>through</a:t>
            </a:r>
            <a:r>
              <a:rPr lang="en-GB" b="0" i="0" u="none" baseline="0" dirty="0" smtClean="0"/>
              <a:t> </a:t>
            </a:r>
            <a:r>
              <a:rPr lang="en-GB" b="0" i="1" u="none" baseline="0" dirty="0" smtClean="0"/>
              <a:t>learning.</a:t>
            </a:r>
          </a:p>
          <a:p>
            <a:pPr marL="685800" lvl="1" indent="-228600">
              <a:buAutoNum type="arabicParenBoth"/>
            </a:pPr>
            <a:endParaRPr lang="en-GB" b="0" i="1" u="none" baseline="0" dirty="0" smtClean="0"/>
          </a:p>
          <a:p>
            <a:pPr marL="0" lvl="0" indent="0">
              <a:buNone/>
            </a:pPr>
            <a:r>
              <a:rPr lang="en-GB" b="1" i="0" u="sng" baseline="0" dirty="0" smtClean="0"/>
              <a:t>You may have noticed that the lines connecting </a:t>
            </a:r>
            <a:r>
              <a:rPr lang="en-GB" b="1" i="0" u="none" baseline="0" dirty="0" smtClean="0"/>
              <a:t>“the cognitive process“ with “visual perception” and “the behaviour pattern learning” process </a:t>
            </a:r>
            <a:r>
              <a:rPr lang="en-GB" b="1" i="0" u="sng" baseline="0" dirty="0" smtClean="0"/>
              <a:t>do not have arrows.</a:t>
            </a:r>
            <a:r>
              <a:rPr lang="en-GB" b="1" i="0" u="none" baseline="0" dirty="0" smtClean="0"/>
              <a:t> </a:t>
            </a:r>
            <a:r>
              <a:rPr lang="en-GB" b="0" i="0" u="none" baseline="0" dirty="0" smtClean="0"/>
              <a:t>THIS IS BECAUSE THE </a:t>
            </a:r>
            <a:r>
              <a:rPr lang="en-GB" b="1" i="0" u="none" baseline="0" dirty="0" smtClean="0"/>
              <a:t>LOGICAL MATHEMATICAL </a:t>
            </a:r>
            <a:r>
              <a:rPr lang="en-GB" b="0" i="0" u="none" baseline="0" dirty="0" smtClean="0"/>
              <a:t>MODEL OF THE </a:t>
            </a:r>
            <a:r>
              <a:rPr lang="en-GB" b="1" i="0" u="none" baseline="0" dirty="0" smtClean="0"/>
              <a:t>LEARNING PROCESSES </a:t>
            </a:r>
            <a:r>
              <a:rPr lang="en-GB" b="0" i="0" u="none" baseline="0" dirty="0" smtClean="0"/>
              <a:t>HAS NOT </a:t>
            </a:r>
            <a:r>
              <a:rPr lang="en-GB" b="1" i="0" u="none" baseline="0" dirty="0" smtClean="0"/>
              <a:t>YET</a:t>
            </a:r>
            <a:r>
              <a:rPr lang="en-GB" b="0" i="0" u="none" baseline="0" dirty="0" smtClean="0"/>
              <a:t> </a:t>
            </a:r>
            <a:r>
              <a:rPr lang="en-GB" b="1" i="0" u="none" baseline="0" dirty="0" smtClean="0"/>
              <a:t>BEEN CLEARLY DEFINED. </a:t>
            </a:r>
            <a:endParaRPr lang="en-GB" b="0" i="0" u="sng" baseline="0" dirty="0" smtClean="0"/>
          </a:p>
          <a:p>
            <a:pPr marL="0" lvl="0" indent="0">
              <a:buNone/>
            </a:pPr>
            <a:endParaRPr lang="en-GB" b="0" i="0" u="sng" baseline="0" dirty="0" smtClean="0"/>
          </a:p>
          <a:p>
            <a:pPr marL="0" lvl="0" indent="0">
              <a:buNone/>
            </a:pPr>
            <a:endParaRPr lang="en-GB" b="1" i="0" u="none" baseline="0" dirty="0" smtClean="0"/>
          </a:p>
          <a:p>
            <a:pPr marL="0" lvl="0" indent="0">
              <a:buNone/>
            </a:pPr>
            <a:endParaRPr lang="en-GB" b="1" i="0" u="none" baseline="0" dirty="0" smtClean="0"/>
          </a:p>
        </p:txBody>
      </p:sp>
      <p:sp>
        <p:nvSpPr>
          <p:cNvPr id="4" name="Slide Number Placeholder 3"/>
          <p:cNvSpPr>
            <a:spLocks noGrp="1"/>
          </p:cNvSpPr>
          <p:nvPr>
            <p:ph type="sldNum" sz="quarter" idx="10"/>
          </p:nvPr>
        </p:nvSpPr>
        <p:spPr/>
        <p:txBody>
          <a:bodyPr/>
          <a:lstStyle/>
          <a:p>
            <a:fld id="{F1E3625E-70E7-408D-9CE2-2498C8292842}" type="slidenum">
              <a:rPr lang="en-US" smtClean="0"/>
              <a:t>4</a:t>
            </a:fld>
            <a:endParaRPr lang="en-US"/>
          </a:p>
        </p:txBody>
      </p:sp>
    </p:spTree>
    <p:extLst>
      <p:ext uri="{BB962C8B-B14F-4D97-AF65-F5344CB8AC3E}">
        <p14:creationId xmlns:p14="http://schemas.microsoft.com/office/powerpoint/2010/main" val="175578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E3625E-70E7-408D-9CE2-2498C8292842}" type="slidenum">
              <a:rPr lang="en-US" smtClean="0"/>
              <a:t>5</a:t>
            </a:fld>
            <a:endParaRPr lang="en-US"/>
          </a:p>
        </p:txBody>
      </p:sp>
    </p:spTree>
    <p:extLst>
      <p:ext uri="{BB962C8B-B14F-4D97-AF65-F5344CB8AC3E}">
        <p14:creationId xmlns:p14="http://schemas.microsoft.com/office/powerpoint/2010/main" val="2656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i="0" dirty="0" smtClean="0"/>
              <a:t>The system</a:t>
            </a:r>
            <a:r>
              <a:rPr lang="en-GB" b="1" i="0" baseline="0" dirty="0" smtClean="0"/>
              <a:t> described earlier is a bio-inspired approach, </a:t>
            </a:r>
            <a:r>
              <a:rPr lang="en-GB" b="0" i="0" baseline="0" dirty="0" smtClean="0"/>
              <a:t>based on research of human psychology (i.e. how the brain works) particularly with regards to perceiving our spatial environment </a:t>
            </a:r>
            <a:r>
              <a:rPr lang="en-GB" b="0" i="1" baseline="0" dirty="0" smtClean="0"/>
              <a:t>through </a:t>
            </a:r>
            <a:r>
              <a:rPr lang="en-GB" b="0" i="0" baseline="0" dirty="0" smtClean="0"/>
              <a:t>vision and other senses.</a:t>
            </a:r>
            <a:endParaRPr lang="en-GB" b="0" i="0" u="sng" baseline="0" dirty="0" smtClean="0"/>
          </a:p>
          <a:p>
            <a:pPr marL="0" lvl="0" indent="0">
              <a:buNone/>
            </a:pPr>
            <a:endParaRPr lang="en-GB" b="1" i="0" u="non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“Research show that in any given picture, eye-search records always show that the brain seeks what it thinks it needs - depending on </a:t>
            </a:r>
            <a:r>
              <a:rPr lang="en-US" sz="1200" b="1" i="1" u="sng" kern="1200" dirty="0" smtClean="0">
                <a:solidFill>
                  <a:schemeClr val="tx1"/>
                </a:solidFill>
                <a:effectLst/>
                <a:latin typeface="+mn-lt"/>
                <a:ea typeface="+mn-ea"/>
                <a:cs typeface="+mn-cs"/>
              </a:rPr>
              <a:t>what it thinks it's seeing</a:t>
            </a:r>
            <a:r>
              <a:rPr lang="en-US" sz="1200" b="1" i="0" kern="1200" dirty="0" smtClean="0">
                <a:solidFill>
                  <a:schemeClr val="tx1"/>
                </a:solidFill>
                <a:effectLst/>
                <a:latin typeface="+mn-lt"/>
                <a:ea typeface="+mn-ea"/>
                <a:cs typeface="+mn-cs"/>
              </a:rPr>
              <a:t> and the </a:t>
            </a:r>
            <a:r>
              <a:rPr lang="en-US" sz="1200" b="1" i="1" u="sng" kern="1200" dirty="0" smtClean="0">
                <a:solidFill>
                  <a:schemeClr val="tx1"/>
                </a:solidFill>
                <a:effectLst/>
                <a:latin typeface="+mn-lt"/>
                <a:ea typeface="+mn-ea"/>
                <a:cs typeface="+mn-cs"/>
              </a:rPr>
              <a:t>current task at hand</a:t>
            </a:r>
            <a:r>
              <a:rPr lang="en-US" sz="1200" b="1" i="0" kern="1200" dirty="0" smtClean="0">
                <a:solidFill>
                  <a:schemeClr val="tx1"/>
                </a:solidFill>
                <a:effectLst/>
                <a:latin typeface="+mn-lt"/>
                <a:ea typeface="+mn-ea"/>
                <a:cs typeface="+mn-cs"/>
              </a:rPr>
              <a:t>. I.e. movements when driving a car will be different when reading,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“The eye's images are almost useless until the are read in terms of </a:t>
            </a:r>
            <a:r>
              <a:rPr lang="en-US" sz="1200" b="1" i="1" kern="1200" dirty="0" smtClean="0">
                <a:solidFill>
                  <a:schemeClr val="tx1"/>
                </a:solidFill>
                <a:effectLst/>
                <a:latin typeface="+mn-lt"/>
                <a:ea typeface="+mn-ea"/>
                <a:cs typeface="+mn-cs"/>
              </a:rPr>
              <a:t>properties</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of</a:t>
            </a:r>
            <a:r>
              <a:rPr lang="en-US" sz="1200" b="1" i="1" kern="1200" dirty="0" err="1" smtClean="0">
                <a:solidFill>
                  <a:schemeClr val="tx1"/>
                </a:solidFill>
                <a:effectLst/>
                <a:latin typeface="+mn-lt"/>
                <a:ea typeface="+mn-ea"/>
                <a:cs typeface="+mn-cs"/>
              </a:rPr>
              <a:t>objects</a:t>
            </a:r>
            <a:r>
              <a:rPr lang="en-US" sz="1200" b="1"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and</a:t>
            </a:r>
            <a:r>
              <a:rPr lang="en-US" sz="1200" b="1" i="0" kern="1200" dirty="0" smtClean="0">
                <a:solidFill>
                  <a:schemeClr val="tx1"/>
                </a:solidFill>
                <a:effectLst/>
                <a:latin typeface="+mn-lt"/>
                <a:ea typeface="+mn-ea"/>
                <a:cs typeface="+mn-cs"/>
              </a:rPr>
              <a:t> because survival depends on </a:t>
            </a:r>
            <a:r>
              <a:rPr lang="en-US" sz="1200" b="1" i="1" kern="1200" dirty="0" smtClean="0">
                <a:solidFill>
                  <a:schemeClr val="tx1"/>
                </a:solidFill>
                <a:effectLst/>
                <a:latin typeface="+mn-lt"/>
                <a:ea typeface="+mn-ea"/>
                <a:cs typeface="+mn-cs"/>
              </a:rPr>
              <a:t>behavior being appropriate to the immediate future with no delay</a:t>
            </a:r>
            <a:r>
              <a:rPr lang="en-US" sz="1200" b="1" i="0" kern="1200" dirty="0" smtClean="0">
                <a:solidFill>
                  <a:schemeClr val="tx1"/>
                </a:solidFill>
                <a:effectLst/>
                <a:latin typeface="+mn-lt"/>
                <a:ea typeface="+mn-ea"/>
                <a:cs typeface="+mn-cs"/>
              </a:rPr>
              <a:t>. We also know that the eye and brain takes time to respond to the present, </a:t>
            </a:r>
            <a:r>
              <a:rPr lang="en-US" sz="1200" b="1" i="1" kern="1200" dirty="0" smtClean="0">
                <a:solidFill>
                  <a:schemeClr val="tx1"/>
                </a:solidFill>
                <a:effectLst/>
                <a:latin typeface="+mn-lt"/>
                <a:ea typeface="+mn-ea"/>
                <a:cs typeface="+mn-cs"/>
              </a:rPr>
              <a:t>and</a:t>
            </a:r>
            <a:r>
              <a:rPr lang="en-US" sz="1200" b="1" i="0" kern="1200" dirty="0" smtClean="0">
                <a:solidFill>
                  <a:schemeClr val="tx1"/>
                </a:solidFill>
                <a:effectLst/>
                <a:latin typeface="+mn-lt"/>
                <a:ea typeface="+mn-ea"/>
                <a:cs typeface="+mn-cs"/>
              </a:rPr>
              <a:t> that present behavior in entirely dependent on our anticipation of what is likely to happen in the future, rather than immediate stimuli.</a:t>
            </a:r>
          </a:p>
          <a:p>
            <a:pPr fontAlgn="base"/>
            <a:r>
              <a:rPr lang="en-US" sz="1200" b="1" i="0" kern="1200" dirty="0" smtClean="0">
                <a:solidFill>
                  <a:schemeClr val="tx1"/>
                </a:solidFill>
                <a:effectLst/>
                <a:latin typeface="+mn-lt"/>
                <a:ea typeface="+mn-ea"/>
                <a:cs typeface="+mn-cs"/>
              </a:rPr>
              <a:t>Seeing objects involves general </a:t>
            </a:r>
            <a:r>
              <a:rPr lang="en-US" sz="1200" b="1" i="1" kern="1200" dirty="0" smtClean="0">
                <a:solidFill>
                  <a:schemeClr val="tx1"/>
                </a:solidFill>
                <a:effectLst/>
                <a:latin typeface="+mn-lt"/>
                <a:ea typeface="+mn-ea"/>
                <a:cs typeface="+mn-cs"/>
              </a:rPr>
              <a:t>knowledge</a:t>
            </a:r>
            <a:r>
              <a:rPr lang="en-US" sz="1200" b="1" i="0" kern="1200" dirty="0" smtClean="0">
                <a:solidFill>
                  <a:schemeClr val="tx1"/>
                </a:solidFill>
                <a:effectLst/>
                <a:latin typeface="+mn-lt"/>
                <a:ea typeface="+mn-ea"/>
                <a:cs typeface="+mn-cs"/>
              </a:rPr>
              <a:t> of objects (a set of </a:t>
            </a:r>
            <a:r>
              <a:rPr lang="en-US" sz="1200" b="1" i="1" kern="1200" dirty="0" smtClean="0">
                <a:solidFill>
                  <a:schemeClr val="tx1"/>
                </a:solidFill>
                <a:effectLst/>
                <a:latin typeface="+mn-lt"/>
                <a:ea typeface="+mn-ea"/>
                <a:cs typeface="+mn-cs"/>
              </a:rPr>
              <a:t>rules</a:t>
            </a:r>
            <a:r>
              <a:rPr lang="en-US" sz="1200" b="1" i="0" kern="1200" dirty="0" smtClean="0">
                <a:solidFill>
                  <a:schemeClr val="tx1"/>
                </a:solidFill>
                <a:effectLst/>
                <a:latin typeface="+mn-lt"/>
                <a:ea typeface="+mn-ea"/>
                <a:cs typeface="+mn-cs"/>
              </a:rPr>
              <a:t>), derived largely from previous experience and </a:t>
            </a:r>
            <a:r>
              <a:rPr lang="en-US" sz="1200" b="1" i="1" kern="1200" dirty="0" smtClean="0">
                <a:solidFill>
                  <a:schemeClr val="tx1"/>
                </a:solidFill>
                <a:effectLst/>
                <a:latin typeface="+mn-lt"/>
                <a:ea typeface="+mn-ea"/>
                <a:cs typeface="+mn-cs"/>
              </a:rPr>
              <a:t>active hands-on exploration</a:t>
            </a:r>
            <a:r>
              <a:rPr lang="en-US" sz="1200" b="1"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lvl="0" indent="0">
              <a:buNone/>
            </a:pPr>
            <a:endParaRPr lang="en-GB" b="1" i="0" u="none" baseline="0" dirty="0" smtClean="0"/>
          </a:p>
          <a:p>
            <a:pPr marL="228600" lvl="0" indent="-228600">
              <a:buAutoNum type="arabicParenBoth"/>
            </a:pPr>
            <a:r>
              <a:rPr lang="en-GB" b="1" i="0" u="none" baseline="0" dirty="0" smtClean="0"/>
              <a:t>If we look back at the system. </a:t>
            </a:r>
            <a:r>
              <a:rPr lang="en-GB" b="0" i="0" u="none" baseline="0" dirty="0" smtClean="0"/>
              <a:t>The </a:t>
            </a:r>
            <a:r>
              <a:rPr lang="en-GB" b="0" i="1" u="none" baseline="0" dirty="0" smtClean="0"/>
              <a:t>stereo camera </a:t>
            </a:r>
            <a:r>
              <a:rPr lang="en-GB" b="0" i="0" u="none" baseline="0" dirty="0" smtClean="0"/>
              <a:t>input can be considered the computer </a:t>
            </a:r>
            <a:r>
              <a:rPr lang="en-GB" b="0" i="1" u="sng" baseline="0" dirty="0" smtClean="0"/>
              <a:t>equivalent</a:t>
            </a:r>
            <a:r>
              <a:rPr lang="en-GB" b="0" i="0" u="none" baseline="0" dirty="0" smtClean="0"/>
              <a:t> of our stereoscopic eyes.</a:t>
            </a:r>
          </a:p>
          <a:p>
            <a:pPr marL="228600" lvl="0" indent="-228600">
              <a:buAutoNum type="arabicParenBoth"/>
            </a:pPr>
            <a:r>
              <a:rPr lang="en-GB" b="0" i="0" u="none" baseline="0" dirty="0" smtClean="0"/>
              <a:t>The </a:t>
            </a:r>
            <a:r>
              <a:rPr lang="en-GB" b="0" i="1" u="none" baseline="0" dirty="0" smtClean="0"/>
              <a:t>Generic Digital Inputs </a:t>
            </a:r>
            <a:r>
              <a:rPr lang="en-GB" b="0" i="0" u="none" baseline="0" dirty="0" smtClean="0"/>
              <a:t>can be considered the equivalent of </a:t>
            </a:r>
            <a:r>
              <a:rPr lang="en-GB" b="1" i="0" u="none" baseline="0" dirty="0" smtClean="0"/>
              <a:t>touch, taste, smell, and our ability to hear - </a:t>
            </a:r>
            <a:r>
              <a:rPr lang="en-GB" b="0" i="1" u="none" baseline="0" dirty="0" smtClean="0"/>
              <a:t>if they where treated as auxiliary (extras).</a:t>
            </a:r>
          </a:p>
          <a:p>
            <a:pPr marL="228600" lvl="0" indent="-228600">
              <a:buAutoNum type="arabicParenBoth"/>
            </a:pPr>
            <a:r>
              <a:rPr lang="en-GB" b="0" i="1" u="none" baseline="0" dirty="0" smtClean="0"/>
              <a:t>The Digital Outputs can be considered the equivalent of our skeletal muscles – which we can consciously or sub-consciously control to create movement.</a:t>
            </a:r>
          </a:p>
          <a:p>
            <a:pPr marL="228600" lvl="0" indent="-228600">
              <a:buAutoNum type="arabicParenBoth"/>
            </a:pPr>
            <a:r>
              <a:rPr lang="en-GB" b="1" i="1" u="none" baseline="0" dirty="0" smtClean="0"/>
              <a:t>The large chunk </a:t>
            </a:r>
            <a:r>
              <a:rPr lang="en-GB" b="0" i="1" u="none" baseline="0" dirty="0" smtClean="0"/>
              <a:t>in the middle can be considered our brain (which includes our memory) – </a:t>
            </a:r>
            <a:r>
              <a:rPr lang="en-GB" b="0" i="1" u="sng" baseline="0" dirty="0" smtClean="0"/>
              <a:t>long term memory is particularly important in humans to remember sensory perceptions and behavioural patterns.</a:t>
            </a:r>
          </a:p>
          <a:p>
            <a:pPr marL="228600" lvl="0" indent="-228600">
              <a:buAutoNum type="arabicParenBoth"/>
            </a:pPr>
            <a:endParaRPr lang="en-GB" b="0" i="1" u="sng" baseline="0" dirty="0" smtClean="0"/>
          </a:p>
        </p:txBody>
      </p:sp>
      <p:sp>
        <p:nvSpPr>
          <p:cNvPr id="4" name="Slide Number Placeholder 3"/>
          <p:cNvSpPr>
            <a:spLocks noGrp="1"/>
          </p:cNvSpPr>
          <p:nvPr>
            <p:ph type="sldNum" sz="quarter" idx="10"/>
          </p:nvPr>
        </p:nvSpPr>
        <p:spPr/>
        <p:txBody>
          <a:bodyPr/>
          <a:lstStyle/>
          <a:p>
            <a:fld id="{F1E3625E-70E7-408D-9CE2-2498C8292842}" type="slidenum">
              <a:rPr lang="en-US" smtClean="0"/>
              <a:t>6</a:t>
            </a:fld>
            <a:endParaRPr lang="en-US"/>
          </a:p>
        </p:txBody>
      </p:sp>
    </p:spTree>
    <p:extLst>
      <p:ext uri="{BB962C8B-B14F-4D97-AF65-F5344CB8AC3E}">
        <p14:creationId xmlns:p14="http://schemas.microsoft.com/office/powerpoint/2010/main" val="2260707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1" dirty="0" smtClean="0"/>
              <a:t>CURRENT</a:t>
            </a:r>
            <a:r>
              <a:rPr lang="en-US" b="1" baseline="0" dirty="0" smtClean="0"/>
              <a:t> POSITION: </a:t>
            </a:r>
            <a:r>
              <a:rPr lang="en-US" sz="1200" b="0" i="0" kern="1200" dirty="0" smtClean="0">
                <a:solidFill>
                  <a:schemeClr val="tx1"/>
                </a:solidFill>
                <a:effectLst/>
                <a:latin typeface="+mn-lt"/>
                <a:ea typeface="+mn-ea"/>
                <a:cs typeface="+mn-cs"/>
              </a:rPr>
              <a:t>Eliot Becket Court seminar room 17</a:t>
            </a:r>
          </a:p>
          <a:p>
            <a:r>
              <a:rPr lang="en-US" dirty="0" smtClean="0"/>
              <a:t>(2) </a:t>
            </a:r>
            <a:r>
              <a:rPr lang="en-US" b="1" dirty="0" smtClean="0"/>
              <a:t>DESTINATION</a:t>
            </a:r>
            <a:r>
              <a:rPr lang="en-US" b="1" baseline="0" dirty="0" smtClean="0"/>
              <a:t>: </a:t>
            </a:r>
            <a:r>
              <a:rPr lang="en-US" b="0" baseline="0" dirty="0" smtClean="0"/>
              <a:t>Essentials</a:t>
            </a:r>
            <a:endParaRPr lang="en-US" dirty="0"/>
          </a:p>
        </p:txBody>
      </p:sp>
      <p:sp>
        <p:nvSpPr>
          <p:cNvPr id="4" name="Slide Number Placeholder 3"/>
          <p:cNvSpPr>
            <a:spLocks noGrp="1"/>
          </p:cNvSpPr>
          <p:nvPr>
            <p:ph type="sldNum" sz="quarter" idx="10"/>
          </p:nvPr>
        </p:nvSpPr>
        <p:spPr/>
        <p:txBody>
          <a:bodyPr/>
          <a:lstStyle/>
          <a:p>
            <a:fld id="{F1E3625E-70E7-408D-9CE2-2498C8292842}" type="slidenum">
              <a:rPr lang="en-US" smtClean="0"/>
              <a:t>7</a:t>
            </a:fld>
            <a:endParaRPr lang="en-US"/>
          </a:p>
        </p:txBody>
      </p:sp>
    </p:spTree>
    <p:extLst>
      <p:ext uri="{BB962C8B-B14F-4D97-AF65-F5344CB8AC3E}">
        <p14:creationId xmlns:p14="http://schemas.microsoft.com/office/powerpoint/2010/main" val="272680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Features</a:t>
            </a:r>
            <a:r>
              <a:rPr lang="en-US" b="1" baseline="0" dirty="0" smtClean="0"/>
              <a:t> of Interest – </a:t>
            </a:r>
            <a:r>
              <a:rPr lang="en-US" b="0" baseline="0" dirty="0" smtClean="0"/>
              <a:t>patterns of signals which may be sensed from the environment.</a:t>
            </a:r>
            <a:endParaRPr lang="en-US" b="1" dirty="0"/>
          </a:p>
        </p:txBody>
      </p:sp>
      <p:sp>
        <p:nvSpPr>
          <p:cNvPr id="4" name="Slide Number Placeholder 3"/>
          <p:cNvSpPr>
            <a:spLocks noGrp="1"/>
          </p:cNvSpPr>
          <p:nvPr>
            <p:ph type="sldNum" sz="quarter" idx="10"/>
          </p:nvPr>
        </p:nvSpPr>
        <p:spPr/>
        <p:txBody>
          <a:bodyPr/>
          <a:lstStyle/>
          <a:p>
            <a:fld id="{F1E3625E-70E7-408D-9CE2-2498C8292842}" type="slidenum">
              <a:rPr lang="en-US" smtClean="0"/>
              <a:t>8</a:t>
            </a:fld>
            <a:endParaRPr lang="en-US"/>
          </a:p>
        </p:txBody>
      </p:sp>
    </p:spTree>
    <p:extLst>
      <p:ext uri="{BB962C8B-B14F-4D97-AF65-F5344CB8AC3E}">
        <p14:creationId xmlns:p14="http://schemas.microsoft.com/office/powerpoint/2010/main" val="2444900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(1) 1050 AD - Sailboats were likely the first self-propelled vehicles, and possibly the first to have some form of automated steering, the auto-tiller.</a:t>
            </a:r>
            <a:r>
              <a:rPr lang="en-US" sz="1200" b="1"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Example shown is the later form of the Viking Long Boat, ‘The </a:t>
            </a:r>
            <a:r>
              <a:rPr lang="en-US" sz="1200" b="0" i="0" kern="1200" baseline="0" dirty="0" err="1" smtClean="0">
                <a:solidFill>
                  <a:schemeClr val="tx1"/>
                </a:solidFill>
                <a:effectLst/>
                <a:latin typeface="+mn-lt"/>
                <a:ea typeface="+mn-ea"/>
                <a:cs typeface="+mn-cs"/>
              </a:rPr>
              <a:t>Knarr</a:t>
            </a:r>
            <a:r>
              <a:rPr lang="en-US" sz="1200" b="0" i="0" kern="1200" baseline="0" dirty="0" smtClean="0">
                <a:solidFill>
                  <a:schemeClr val="tx1"/>
                </a:solidFill>
                <a:effectLst/>
                <a:latin typeface="+mn-lt"/>
                <a:ea typeface="+mn-ea"/>
                <a:cs typeface="+mn-cs"/>
              </a:rPr>
              <a:t>’, a 54’ design dating to around 1050, ship was supposedly one of the first to be </a:t>
            </a:r>
            <a:r>
              <a:rPr lang="en-US" sz="1200" b="0" i="1" kern="1200" baseline="0" dirty="0" smtClean="0">
                <a:solidFill>
                  <a:schemeClr val="tx1"/>
                </a:solidFill>
                <a:effectLst/>
                <a:latin typeface="+mn-lt"/>
                <a:ea typeface="+mn-ea"/>
                <a:cs typeface="+mn-cs"/>
              </a:rPr>
              <a:t>primarily </a:t>
            </a:r>
            <a:r>
              <a:rPr lang="en-US" sz="1200" b="0" i="0" kern="1200" baseline="0" dirty="0" smtClean="0">
                <a:solidFill>
                  <a:schemeClr val="tx1"/>
                </a:solidFill>
                <a:effectLst/>
                <a:latin typeface="+mn-lt"/>
                <a:ea typeface="+mn-ea"/>
                <a:cs typeface="+mn-cs"/>
              </a:rPr>
              <a:t>sail-driven – judging for few oarlocks and very high sides for additional cargo. </a:t>
            </a:r>
          </a:p>
          <a:p>
            <a:pPr marL="171450" indent="-171450">
              <a:buFont typeface="Arial" panose="020B0604020202020204" pitchFamily="34" charset="0"/>
              <a:buChar char="•"/>
            </a:pP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(2) 1478 AD - Sketch of a pre-programmed clockwork cart by Leonardo Da Vinci</a:t>
            </a:r>
            <a:r>
              <a:rPr lang="en-US" b="1" dirty="0" smtClean="0"/>
              <a:t/>
            </a:r>
            <a:br>
              <a:rPr lang="en-US" b="1" dirty="0" smtClean="0"/>
            </a:br>
            <a:r>
              <a:rPr lang="en-US" sz="1200" b="0" i="0" kern="1200" dirty="0" smtClean="0">
                <a:solidFill>
                  <a:schemeClr val="tx1"/>
                </a:solidFill>
                <a:effectLst/>
                <a:latin typeface="+mn-lt"/>
                <a:ea typeface="+mn-ea"/>
                <a:cs typeface="+mn-cs"/>
              </a:rPr>
              <a:t>Had it been built, this cart would have been powered by large coiled clockwork springs, propelling it over 130 feet. The clever control mechanism could have taken the vehicle through a predetermined course. Credit: </a:t>
            </a:r>
            <a:r>
              <a:rPr lang="en-US" sz="1200" b="0" i="0" kern="1200" dirty="0" err="1" smtClean="0">
                <a:solidFill>
                  <a:schemeClr val="tx1"/>
                </a:solidFill>
                <a:effectLst/>
                <a:latin typeface="+mn-lt"/>
                <a:ea typeface="+mn-ea"/>
                <a:cs typeface="+mn-cs"/>
              </a:rPr>
              <a:t>Biblioteca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Ambrosiana</a:t>
            </a:r>
            <a:r>
              <a:rPr lang="en-US" sz="1200" b="0" i="0" kern="1200" dirty="0" smtClean="0">
                <a:solidFill>
                  <a:schemeClr val="tx1"/>
                </a:solidFill>
                <a:effectLst/>
                <a:latin typeface="+mn-lt"/>
                <a:ea typeface="+mn-ea"/>
                <a:cs typeface="+mn-cs"/>
              </a:rPr>
              <a:t>, Milan, Italy / De </a:t>
            </a:r>
            <a:r>
              <a:rPr lang="en-US" sz="1200" b="0" i="0" kern="1200" dirty="0" err="1" smtClean="0">
                <a:solidFill>
                  <a:schemeClr val="tx1"/>
                </a:solidFill>
                <a:effectLst/>
                <a:latin typeface="+mn-lt"/>
                <a:ea typeface="+mn-ea"/>
                <a:cs typeface="+mn-cs"/>
              </a:rPr>
              <a:t>Agostini</a:t>
            </a:r>
            <a:r>
              <a:rPr lang="en-US" sz="1200" b="0" i="0" kern="1200" dirty="0" smtClean="0">
                <a:solidFill>
                  <a:schemeClr val="tx1"/>
                </a:solidFill>
                <a:effectLst/>
                <a:latin typeface="+mn-lt"/>
                <a:ea typeface="+mn-ea"/>
                <a:cs typeface="+mn-cs"/>
              </a:rPr>
              <a:t> Picture Library / Metis e </a:t>
            </a:r>
            <a:r>
              <a:rPr lang="en-US" sz="1200" b="0" i="0" kern="1200" dirty="0" err="1" smtClean="0">
                <a:solidFill>
                  <a:schemeClr val="tx1"/>
                </a:solidFill>
                <a:effectLst/>
                <a:latin typeface="+mn-lt"/>
                <a:ea typeface="+mn-ea"/>
                <a:cs typeface="+mn-cs"/>
              </a:rPr>
              <a:t>Mida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Informatica</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Veneranda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Biblioteca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Ambrosiana</a:t>
            </a:r>
            <a:r>
              <a:rPr lang="en-US" sz="1200" b="0" i="0" kern="1200" dirty="0" smtClean="0">
                <a:solidFill>
                  <a:schemeClr val="tx1"/>
                </a:solidFill>
                <a:effectLst/>
                <a:latin typeface="+mn-lt"/>
                <a:ea typeface="+mn-ea"/>
                <a:cs typeface="+mn-cs"/>
              </a:rPr>
              <a:t> / The Bridgeman Art Library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(3)</a:t>
            </a:r>
            <a:r>
              <a:rPr lang="en-US" sz="1200" b="1" i="0" kern="1200" baseline="0" dirty="0" smtClean="0">
                <a:solidFill>
                  <a:schemeClr val="tx1"/>
                </a:solidFill>
                <a:effectLst/>
                <a:latin typeface="+mn-lt"/>
                <a:ea typeface="+mn-ea"/>
                <a:cs typeface="+mn-cs"/>
              </a:rPr>
              <a:t> 1860 AD - </a:t>
            </a:r>
            <a:r>
              <a:rPr lang="en-US" sz="1200" b="1" i="0" kern="1200" dirty="0" smtClean="0">
                <a:solidFill>
                  <a:schemeClr val="tx1"/>
                </a:solidFill>
                <a:effectLst/>
                <a:latin typeface="+mn-lt"/>
                <a:ea typeface="+mn-ea"/>
                <a:cs typeface="+mn-cs"/>
              </a:rPr>
              <a:t>Robert Whitehead invented the self-propelled torpedo. The early guidance system for maintaining constant</a:t>
            </a:r>
            <a:r>
              <a:rPr lang="en-US" sz="1200" b="1" i="0" kern="1200" baseline="0" dirty="0" smtClean="0">
                <a:solidFill>
                  <a:schemeClr val="tx1"/>
                </a:solidFill>
                <a:effectLst/>
                <a:latin typeface="+mn-lt"/>
                <a:ea typeface="+mn-ea"/>
                <a:cs typeface="+mn-cs"/>
              </a:rPr>
              <a:t> course and depth in the ocean. This </a:t>
            </a:r>
            <a:r>
              <a:rPr lang="en-US" sz="1200" b="1" i="0" kern="1200" dirty="0" smtClean="0">
                <a:solidFill>
                  <a:schemeClr val="tx1"/>
                </a:solidFill>
                <a:effectLst/>
                <a:latin typeface="+mn-lt"/>
                <a:ea typeface="+mn-ea"/>
                <a:cs typeface="+mn-cs"/>
              </a:rPr>
              <a:t>was so new and essential he called it “The Secret.”. </a:t>
            </a:r>
            <a:r>
              <a:rPr lang="en-US" sz="1200" b="0" i="0" kern="1200" dirty="0" smtClean="0">
                <a:solidFill>
                  <a:schemeClr val="tx1"/>
                </a:solidFill>
                <a:effectLst/>
                <a:latin typeface="+mn-lt"/>
                <a:ea typeface="+mn-ea"/>
                <a:cs typeface="+mn-cs"/>
              </a:rPr>
              <a:t>Pic.</a:t>
            </a:r>
            <a:r>
              <a:rPr lang="en-US" sz="1200" b="0" i="0" kern="1200" baseline="0" dirty="0" smtClean="0">
                <a:solidFill>
                  <a:schemeClr val="tx1"/>
                </a:solidFill>
                <a:effectLst/>
                <a:latin typeface="+mn-lt"/>
                <a:ea typeface="+mn-ea"/>
                <a:cs typeface="+mn-cs"/>
              </a:rPr>
              <a:t> circa 1918 of </a:t>
            </a:r>
            <a:r>
              <a:rPr lang="en-US" sz="1200" b="0" i="0" kern="1200" baseline="0" dirty="0" err="1" smtClean="0">
                <a:solidFill>
                  <a:schemeClr val="tx1"/>
                </a:solidFill>
                <a:effectLst/>
                <a:latin typeface="+mn-lt"/>
                <a:ea typeface="+mn-ea"/>
                <a:cs typeface="+mn-cs"/>
              </a:rPr>
              <a:t>Sopwotj</a:t>
            </a:r>
            <a:r>
              <a:rPr lang="en-US" sz="1200" b="0" i="0" kern="1200" baseline="0" dirty="0" smtClean="0">
                <a:solidFill>
                  <a:schemeClr val="tx1"/>
                </a:solidFill>
                <a:effectLst/>
                <a:latin typeface="+mn-lt"/>
                <a:ea typeface="+mn-ea"/>
                <a:cs typeface="+mn-cs"/>
              </a:rPr>
              <a:t> Cuckoo bomber (piloted) launching </a:t>
            </a:r>
            <a:r>
              <a:rPr lang="en-US" sz="1200" b="0" i="0" kern="1200" baseline="0" dirty="0" err="1" smtClean="0">
                <a:solidFill>
                  <a:schemeClr val="tx1"/>
                </a:solidFill>
                <a:effectLst/>
                <a:latin typeface="+mn-lt"/>
                <a:ea typeface="+mn-ea"/>
                <a:cs typeface="+mn-cs"/>
              </a:rPr>
              <a:t>Tropedo</a:t>
            </a:r>
            <a:r>
              <a:rPr lang="en-US" sz="1200" b="0" i="0" kern="1200" baseline="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1" kern="1200" baseline="0" dirty="0" smtClean="0">
                <a:solidFill>
                  <a:schemeClr val="tx1"/>
                </a:solidFill>
                <a:effectLst/>
                <a:latin typeface="+mn-lt"/>
                <a:ea typeface="+mn-ea"/>
                <a:cs typeface="+mn-cs"/>
              </a:rPr>
              <a:t>By WWII, </a:t>
            </a:r>
            <a:r>
              <a:rPr lang="en-US" sz="1200" b="0" i="1" kern="1200" baseline="0" dirty="0" err="1" smtClean="0">
                <a:solidFill>
                  <a:schemeClr val="tx1"/>
                </a:solidFill>
                <a:effectLst/>
                <a:latin typeface="+mn-lt"/>
                <a:ea typeface="+mn-ea"/>
                <a:cs typeface="+mn-cs"/>
              </a:rPr>
              <a:t>Torpedos</a:t>
            </a:r>
            <a:r>
              <a:rPr lang="en-US" sz="1200" b="0" i="1" kern="1200" baseline="0" dirty="0" smtClean="0">
                <a:solidFill>
                  <a:schemeClr val="tx1"/>
                </a:solidFill>
                <a:effectLst/>
                <a:latin typeface="+mn-lt"/>
                <a:ea typeface="+mn-ea"/>
                <a:cs typeface="+mn-cs"/>
              </a:rPr>
              <a:t> could home in on targets using SONAR (Sound Navigation and Ranging).</a:t>
            </a:r>
            <a:endParaRPr lang="en-US" sz="1200" b="1" i="1"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(4)</a:t>
            </a:r>
            <a:r>
              <a:rPr lang="en-US" sz="1200" b="1" i="0" kern="1200" baseline="0" dirty="0" smtClean="0">
                <a:solidFill>
                  <a:schemeClr val="tx1"/>
                </a:solidFill>
                <a:effectLst/>
                <a:latin typeface="+mn-lt"/>
                <a:ea typeface="+mn-ea"/>
                <a:cs typeface="+mn-cs"/>
              </a:rPr>
              <a:t> 1930 AD: First semi-autonomous navigation in an aircraft. </a:t>
            </a:r>
            <a:r>
              <a:rPr lang="en-US" sz="1200" b="0" i="0" kern="1200" dirty="0" smtClean="0">
                <a:solidFill>
                  <a:schemeClr val="tx1"/>
                </a:solidFill>
                <a:effectLst/>
                <a:latin typeface="+mn-lt"/>
                <a:ea typeface="+mn-ea"/>
                <a:cs typeface="+mn-cs"/>
              </a:rPr>
              <a:t>“Mechanical Mike” Autopilot, 1930s</a:t>
            </a:r>
            <a:r>
              <a:rPr lang="en-US" dirty="0" smtClean="0"/>
              <a:t/>
            </a:r>
            <a:br>
              <a:rPr lang="en-US" dirty="0" smtClean="0"/>
            </a:br>
            <a:r>
              <a:rPr lang="en-US" sz="1200" b="0" i="0" kern="1200" dirty="0" smtClean="0">
                <a:solidFill>
                  <a:schemeClr val="tx1"/>
                </a:solidFill>
                <a:effectLst/>
                <a:latin typeface="+mn-lt"/>
                <a:ea typeface="+mn-ea"/>
                <a:cs typeface="+mn-cs"/>
              </a:rPr>
              <a:t>In 1933, Wiley Post became the first person to fly solo around the world. It might not have been possible without this Sperry Gyroscope autopilot, which allowed him to simultaneously fly and navigate.</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~Credit: Photo by Eric Long, National Air and Space Museum, Smithsonian Institution (NASM 2012-01350)</a:t>
            </a:r>
          </a:p>
          <a:p>
            <a:pPr marL="171450" indent="-171450">
              <a:buFont typeface="Arial" panose="020B0604020202020204" pitchFamily="34" charset="0"/>
              <a:buChar char="•"/>
            </a:pPr>
            <a:endParaRPr lang="en-US" sz="1200" b="0" i="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(5)</a:t>
            </a:r>
            <a:r>
              <a:rPr lang="en-US" sz="1200" b="1" i="0" kern="1200" baseline="0" dirty="0" smtClean="0">
                <a:solidFill>
                  <a:schemeClr val="tx1"/>
                </a:solidFill>
                <a:effectLst/>
                <a:latin typeface="+mn-lt"/>
                <a:ea typeface="+mn-ea"/>
                <a:cs typeface="+mn-cs"/>
              </a:rPr>
              <a:t> 1945 AD: </a:t>
            </a:r>
            <a:r>
              <a:rPr lang="de-DE" sz="1200" b="0" i="0" kern="1200" dirty="0" smtClean="0">
                <a:solidFill>
                  <a:schemeClr val="tx1"/>
                </a:solidFill>
                <a:effectLst/>
                <a:latin typeface="+mn-lt"/>
                <a:ea typeface="+mn-ea"/>
                <a:cs typeface="+mn-cs"/>
              </a:rPr>
              <a:t>German Vergeltungswaffe (“Vengeance Weapon”) 2 rocket aka V2.</a:t>
            </a:r>
            <a:r>
              <a:rPr lang="de-DE"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pioneering ballistic missile, the V2 was the first human artifact in outer space. Gyroscopes kept it on course from Nazi-occupied France to London and Antwerp. Inventor Werner von Braun later developed the Apollo moon rockets. </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~Credit: © IWM (BU 11149)</a:t>
            </a:r>
          </a:p>
          <a:p>
            <a:pPr marL="171450" indent="-171450">
              <a:buFont typeface="Arial" panose="020B0604020202020204" pitchFamily="34" charset="0"/>
              <a:buChar char="•"/>
            </a:pPr>
            <a:endParaRPr lang="en-US" sz="1200" b="0" i="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(6)</a:t>
            </a:r>
            <a:r>
              <a:rPr lang="en-US" sz="1200" b="1" i="0" kern="1200" baseline="0" dirty="0" smtClean="0">
                <a:solidFill>
                  <a:schemeClr val="tx1"/>
                </a:solidFill>
                <a:effectLst/>
                <a:latin typeface="+mn-lt"/>
                <a:ea typeface="+mn-ea"/>
                <a:cs typeface="+mn-cs"/>
              </a:rPr>
              <a:t> 1950 AD: </a:t>
            </a:r>
            <a:r>
              <a:rPr lang="en-GB" sz="1200" b="0" i="0" kern="1200" dirty="0" smtClean="0">
                <a:solidFill>
                  <a:schemeClr val="tx1"/>
                </a:solidFill>
                <a:effectLst/>
                <a:latin typeface="+mn-lt"/>
                <a:ea typeface="+mn-ea"/>
                <a:cs typeface="+mn-cs"/>
              </a:rPr>
              <a:t>Autonomous Highway System test(s) by General</a:t>
            </a:r>
            <a:r>
              <a:rPr lang="en-GB" sz="1200" b="0" i="0" kern="1200" baseline="0" dirty="0" smtClean="0">
                <a:solidFill>
                  <a:schemeClr val="tx1"/>
                </a:solidFill>
                <a:effectLst/>
                <a:latin typeface="+mn-lt"/>
                <a:ea typeface="+mn-ea"/>
                <a:cs typeface="+mn-cs"/>
              </a:rPr>
              <a:t> Motors (GM) &amp; Radio Corporation of America (RCA)</a:t>
            </a:r>
            <a:br>
              <a:rPr lang="en-GB" sz="1200" b="0" i="0" kern="1200" baseline="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GM and RCA developed automated highway prototypes with radio control for speed and steering. Magnets in the car tracked a steel cable embedded in the road; control towers managed overall traffic flow. </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~Credit: Radio Corporation of America (RCA)</a:t>
            </a:r>
            <a:endParaRPr lang="en-US" sz="1200" b="0" i="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1E3625E-70E7-408D-9CE2-2498C8292842}" type="slidenum">
              <a:rPr lang="en-US" smtClean="0"/>
              <a:t>9</a:t>
            </a:fld>
            <a:endParaRPr lang="en-US"/>
          </a:p>
        </p:txBody>
      </p:sp>
    </p:spTree>
    <p:extLst>
      <p:ext uri="{BB962C8B-B14F-4D97-AF65-F5344CB8AC3E}">
        <p14:creationId xmlns:p14="http://schemas.microsoft.com/office/powerpoint/2010/main" val="346269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11/3/2014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11/3/2014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11/3/2014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11/3/2014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11/3/2014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11/3/2014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11/3/2014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11/3/2014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11/3/2014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11/3/2014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11/3/2014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11/3/2014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ideo" Target="https://www.youtube.com/embed/2la4pIyXOEQ"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AVINSoR</a:t>
            </a:r>
            <a:endParaRPr lang="en-US" dirty="0"/>
          </a:p>
        </p:txBody>
      </p:sp>
      <p:sp>
        <p:nvSpPr>
          <p:cNvPr id="3" name="Subtitle 2"/>
          <p:cNvSpPr>
            <a:spLocks noGrp="1"/>
          </p:cNvSpPr>
          <p:nvPr>
            <p:ph type="subTitle" idx="1"/>
          </p:nvPr>
        </p:nvSpPr>
        <p:spPr/>
        <p:txBody>
          <a:bodyPr>
            <a:noAutofit/>
          </a:bodyPr>
          <a:lstStyle/>
          <a:p>
            <a:r>
              <a:rPr lang="en-US" sz="2000" b="1" u="sng" dirty="0" smtClean="0"/>
              <a:t>A</a:t>
            </a:r>
            <a:r>
              <a:rPr lang="en-US" sz="2000" dirty="0" smtClean="0"/>
              <a:t> </a:t>
            </a:r>
            <a:r>
              <a:rPr lang="en-US" sz="2000" b="1" u="sng" dirty="0"/>
              <a:t>V</a:t>
            </a:r>
            <a:r>
              <a:rPr lang="en-US" sz="2000" dirty="0" smtClean="0"/>
              <a:t>isually </a:t>
            </a:r>
            <a:r>
              <a:rPr lang="en-US" sz="2000" b="1" u="sng" dirty="0" smtClean="0"/>
              <a:t>I</a:t>
            </a:r>
            <a:r>
              <a:rPr lang="en-US" sz="2000" dirty="0" smtClean="0"/>
              <a:t>ntelligent </a:t>
            </a:r>
            <a:r>
              <a:rPr lang="en-US" sz="2000" b="1" u="sng" dirty="0" smtClean="0"/>
              <a:t>N</a:t>
            </a:r>
            <a:r>
              <a:rPr lang="en-US" sz="2000" dirty="0" smtClean="0"/>
              <a:t>avigation </a:t>
            </a:r>
            <a:r>
              <a:rPr lang="en-US" sz="2000" b="1" u="sng" dirty="0" smtClean="0"/>
              <a:t>S</a:t>
            </a:r>
            <a:r>
              <a:rPr lang="en-US" sz="2000" dirty="0" smtClean="0"/>
              <a:t>ystem f</a:t>
            </a:r>
            <a:r>
              <a:rPr lang="en-US" sz="2000" b="1" u="sng" dirty="0" smtClean="0"/>
              <a:t>o</a:t>
            </a:r>
            <a:r>
              <a:rPr lang="en-US" sz="2000" dirty="0" smtClean="0"/>
              <a:t>r </a:t>
            </a:r>
            <a:r>
              <a:rPr lang="en-US" sz="2000" dirty="0"/>
              <a:t>a</a:t>
            </a:r>
            <a:r>
              <a:rPr lang="en-US" sz="2000" dirty="0" smtClean="0"/>
              <a:t>pplication in </a:t>
            </a:r>
            <a:r>
              <a:rPr lang="en-US" sz="2000" b="1" u="sng" dirty="0" smtClean="0"/>
              <a:t>R</a:t>
            </a:r>
            <a:r>
              <a:rPr lang="en-US" sz="2000" dirty="0" smtClean="0"/>
              <a:t>obots</a:t>
            </a:r>
            <a:endParaRPr lang="en-US" sz="2000" dirty="0"/>
          </a:p>
        </p:txBody>
      </p:sp>
      <p:sp>
        <p:nvSpPr>
          <p:cNvPr id="5" name="TextBox 4"/>
          <p:cNvSpPr txBox="1"/>
          <p:nvPr/>
        </p:nvSpPr>
        <p:spPr>
          <a:xfrm>
            <a:off x="227822" y="172223"/>
            <a:ext cx="3238502" cy="369332"/>
          </a:xfrm>
          <a:prstGeom prst="rect">
            <a:avLst/>
          </a:prstGeom>
          <a:noFill/>
        </p:spPr>
        <p:txBody>
          <a:bodyPr wrap="square" rtlCol="0">
            <a:spAutoFit/>
          </a:bodyPr>
          <a:lstStyle/>
          <a:p>
            <a:r>
              <a:rPr lang="en-US" b="1" dirty="0" smtClean="0"/>
              <a:t>Tej Birring (gsb4@kent.ac.uk)</a:t>
            </a:r>
            <a:endParaRPr lang="en-US" b="1" dirty="0"/>
          </a:p>
        </p:txBody>
      </p:sp>
      <p:sp>
        <p:nvSpPr>
          <p:cNvPr id="6" name="TextBox 5"/>
          <p:cNvSpPr txBox="1"/>
          <p:nvPr/>
        </p:nvSpPr>
        <p:spPr>
          <a:xfrm>
            <a:off x="8513406" y="172223"/>
            <a:ext cx="3448440" cy="369332"/>
          </a:xfrm>
          <a:prstGeom prst="rect">
            <a:avLst/>
          </a:prstGeom>
          <a:noFill/>
        </p:spPr>
        <p:txBody>
          <a:bodyPr wrap="square" rtlCol="0">
            <a:spAutoFit/>
          </a:bodyPr>
          <a:lstStyle/>
          <a:p>
            <a:pPr algn="r"/>
            <a:r>
              <a:rPr lang="en-US" b="1" dirty="0" smtClean="0"/>
              <a:t>Dr. Peter </a:t>
            </a:r>
            <a:r>
              <a:rPr lang="en-US" b="1" dirty="0" smtClean="0"/>
              <a:t>Lee (p.lee@kent.ac.uk)</a:t>
            </a:r>
            <a:endParaRPr lang="en-US" b="1" dirty="0"/>
          </a:p>
        </p:txBody>
      </p:sp>
      <p:sp>
        <p:nvSpPr>
          <p:cNvPr id="4" name="Rectangle 3"/>
          <p:cNvSpPr/>
          <p:nvPr/>
        </p:nvSpPr>
        <p:spPr>
          <a:xfrm>
            <a:off x="6343197" y="5643853"/>
            <a:ext cx="5010602" cy="646331"/>
          </a:xfrm>
          <a:prstGeom prst="rect">
            <a:avLst/>
          </a:prstGeom>
          <a:noFill/>
        </p:spPr>
        <p:txBody>
          <a:bodyPr wrap="none" lIns="91440" tIns="45720" rIns="91440" bIns="45720">
            <a:spAutoFit/>
          </a:bodyPr>
          <a:lstStyle/>
          <a:p>
            <a:pPr algn="ctr"/>
            <a:r>
              <a:rPr lang="en-US" sz="3600" b="1" dirty="0" smtClean="0">
                <a:ln w="0"/>
                <a:effectLst>
                  <a:outerShdw blurRad="38100" dist="19050" dir="2700000" algn="tl" rotWithShape="0">
                    <a:schemeClr val="dk1">
                      <a:alpha val="40000"/>
                    </a:schemeClr>
                  </a:outerShdw>
                </a:effectLst>
              </a:rPr>
              <a:t>URL: </a:t>
            </a:r>
            <a:r>
              <a:rPr lang="en-US" sz="3600" dirty="0" smtClean="0">
                <a:ln w="0"/>
                <a:effectLst>
                  <a:outerShdw blurRad="38100" dist="19050" dir="2700000" algn="tl" rotWithShape="0">
                    <a:schemeClr val="dk1">
                      <a:alpha val="40000"/>
                    </a:schemeClr>
                  </a:outerShdw>
                </a:effectLst>
              </a:rPr>
              <a:t>www.birring.net/tej</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80499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Autonomous Navigation in Modern Engineering</a:t>
            </a:r>
            <a:endParaRPr lang="en-US" sz="3600" b="1" dirty="0"/>
          </a:p>
        </p:txBody>
      </p:sp>
      <p:sp>
        <p:nvSpPr>
          <p:cNvPr id="4" name="Rounded Rectangle 3"/>
          <p:cNvSpPr/>
          <p:nvPr/>
        </p:nvSpPr>
        <p:spPr>
          <a:xfrm>
            <a:off x="138023" y="1690688"/>
            <a:ext cx="3899139" cy="4874014"/>
          </a:xfrm>
          <a:prstGeom prst="roundRect">
            <a:avLst>
              <a:gd name="adj" fmla="val 8260"/>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137804" y="1690688"/>
            <a:ext cx="3899139" cy="4874014"/>
          </a:xfrm>
          <a:prstGeom prst="roundRect">
            <a:avLst>
              <a:gd name="adj" fmla="val 8260"/>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37585" y="1690688"/>
            <a:ext cx="3899139" cy="2346474"/>
          </a:xfrm>
          <a:prstGeom prst="roundRect">
            <a:avLst>
              <a:gd name="adj" fmla="val 8260"/>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137585" y="4140679"/>
            <a:ext cx="3899139" cy="2424023"/>
          </a:xfrm>
          <a:prstGeom prst="roundRect">
            <a:avLst>
              <a:gd name="adj" fmla="val 8260"/>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7431" y="1724152"/>
            <a:ext cx="2580322" cy="584775"/>
          </a:xfrm>
          <a:prstGeom prst="rect">
            <a:avLst/>
          </a:prstGeom>
          <a:noFill/>
        </p:spPr>
        <p:txBody>
          <a:bodyPr wrap="none" lIns="91440" tIns="45720" rIns="91440" bIns="45720">
            <a:spAutoFit/>
          </a:bodyPr>
          <a:lstStyle/>
          <a:p>
            <a:pPr algn="ctr"/>
            <a:r>
              <a:rPr lang="en-US" sz="3200" b="1" u="sng"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Land Vehicles</a:t>
            </a:r>
            <a:endParaRPr lang="en-US" sz="3200"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p:cNvSpPr/>
          <p:nvPr/>
        </p:nvSpPr>
        <p:spPr>
          <a:xfrm>
            <a:off x="4983962" y="1724152"/>
            <a:ext cx="2206822" cy="584775"/>
          </a:xfrm>
          <a:prstGeom prst="rect">
            <a:avLst/>
          </a:prstGeom>
          <a:noFill/>
        </p:spPr>
        <p:txBody>
          <a:bodyPr wrap="none" lIns="91440" tIns="45720" rIns="91440" bIns="45720">
            <a:spAutoFit/>
          </a:bodyPr>
          <a:lstStyle/>
          <a:p>
            <a:pPr algn="ctr"/>
            <a:r>
              <a:rPr lang="en-US" sz="3200" b="1" u="sng"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Air Vehicles</a:t>
            </a:r>
            <a:endParaRPr lang="en-US" sz="3200"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Rectangle 11"/>
          <p:cNvSpPr/>
          <p:nvPr/>
        </p:nvSpPr>
        <p:spPr>
          <a:xfrm>
            <a:off x="8623870" y="1724152"/>
            <a:ext cx="2926570" cy="584775"/>
          </a:xfrm>
          <a:prstGeom prst="rect">
            <a:avLst/>
          </a:prstGeom>
          <a:noFill/>
        </p:spPr>
        <p:txBody>
          <a:bodyPr wrap="none" lIns="91440" tIns="45720" rIns="91440" bIns="45720">
            <a:spAutoFit/>
          </a:bodyPr>
          <a:lstStyle/>
          <a:p>
            <a:pPr algn="ctr"/>
            <a:r>
              <a:rPr lang="en-US" sz="3200" b="1" u="sng"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Marine Vehicles</a:t>
            </a:r>
            <a:endParaRPr lang="en-US" sz="3200"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p:cNvSpPr/>
          <p:nvPr/>
        </p:nvSpPr>
        <p:spPr>
          <a:xfrm>
            <a:off x="8273613" y="4205684"/>
            <a:ext cx="3627083" cy="584775"/>
          </a:xfrm>
          <a:prstGeom prst="rect">
            <a:avLst/>
          </a:prstGeom>
          <a:noFill/>
        </p:spPr>
        <p:txBody>
          <a:bodyPr wrap="none" lIns="91440" tIns="45720" rIns="91440" bIns="45720">
            <a:spAutoFit/>
          </a:bodyPr>
          <a:lstStyle/>
          <a:p>
            <a:pPr algn="ctr"/>
            <a:r>
              <a:rPr lang="en-US" sz="3200" b="1" u="sng"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Submarine Vehicles</a:t>
            </a:r>
            <a:endParaRPr lang="en-US" sz="3200"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0" name="Picture 19"/>
          <p:cNvPicPr>
            <a:picLocks noChangeAspect="1"/>
          </p:cNvPicPr>
          <p:nvPr/>
        </p:nvPicPr>
        <p:blipFill>
          <a:blip r:embed="rId3"/>
          <a:stretch>
            <a:fillRect/>
          </a:stretch>
        </p:blipFill>
        <p:spPr>
          <a:xfrm>
            <a:off x="379702" y="2342391"/>
            <a:ext cx="3415780" cy="3929649"/>
          </a:xfrm>
          <a:prstGeom prst="rect">
            <a:avLst/>
          </a:prstGeom>
          <a:solidFill>
            <a:schemeClr val="tx1"/>
          </a:solidFill>
        </p:spPr>
      </p:pic>
      <p:pic>
        <p:nvPicPr>
          <p:cNvPr id="21" name="Picture 20"/>
          <p:cNvPicPr>
            <a:picLocks noChangeAspect="1"/>
          </p:cNvPicPr>
          <p:nvPr/>
        </p:nvPicPr>
        <p:blipFill>
          <a:blip r:embed="rId4"/>
          <a:stretch>
            <a:fillRect/>
          </a:stretch>
        </p:blipFill>
        <p:spPr>
          <a:xfrm>
            <a:off x="4922482" y="2342391"/>
            <a:ext cx="2329783" cy="3929649"/>
          </a:xfrm>
          <a:prstGeom prst="rect">
            <a:avLst/>
          </a:prstGeom>
          <a:solidFill>
            <a:schemeClr val="tx1"/>
          </a:solidFill>
        </p:spPr>
      </p:pic>
      <p:pic>
        <p:nvPicPr>
          <p:cNvPr id="5" name="Picture 4"/>
          <p:cNvPicPr>
            <a:picLocks noChangeAspect="1"/>
          </p:cNvPicPr>
          <p:nvPr/>
        </p:nvPicPr>
        <p:blipFill>
          <a:blip r:embed="rId5"/>
          <a:stretch>
            <a:fillRect/>
          </a:stretch>
        </p:blipFill>
        <p:spPr>
          <a:xfrm>
            <a:off x="9279557" y="2308927"/>
            <a:ext cx="1556093" cy="1671008"/>
          </a:xfrm>
          <a:prstGeom prst="rect">
            <a:avLst/>
          </a:prstGeom>
          <a:solidFill>
            <a:schemeClr val="tx1"/>
          </a:solidFill>
        </p:spPr>
      </p:pic>
      <p:pic>
        <p:nvPicPr>
          <p:cNvPr id="6" name="Picture 5"/>
          <p:cNvPicPr>
            <a:picLocks noChangeAspect="1"/>
          </p:cNvPicPr>
          <p:nvPr/>
        </p:nvPicPr>
        <p:blipFill>
          <a:blip r:embed="rId6"/>
          <a:stretch>
            <a:fillRect/>
          </a:stretch>
        </p:blipFill>
        <p:spPr>
          <a:xfrm>
            <a:off x="9305063" y="4789531"/>
            <a:ext cx="1505080" cy="1692898"/>
          </a:xfrm>
          <a:prstGeom prst="rect">
            <a:avLst/>
          </a:prstGeom>
          <a:solidFill>
            <a:schemeClr val="tx1"/>
          </a:solidFill>
        </p:spPr>
      </p:pic>
    </p:spTree>
    <p:extLst>
      <p:ext uri="{BB962C8B-B14F-4D97-AF65-F5344CB8AC3E}">
        <p14:creationId xmlns:p14="http://schemas.microsoft.com/office/powerpoint/2010/main" val="8706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Autonomous Navigation: </a:t>
            </a:r>
            <a:r>
              <a:rPr lang="en-US" sz="4000" b="1" dirty="0" smtClean="0"/>
              <a:t/>
            </a:r>
            <a:br>
              <a:rPr lang="en-US" sz="4000" b="1" dirty="0" smtClean="0"/>
            </a:br>
            <a:r>
              <a:rPr lang="en-US" sz="4000" dirty="0" smtClean="0"/>
              <a:t>The Current Technology (MAVs)</a:t>
            </a:r>
            <a:endParaRPr lang="en-US" sz="4000" dirty="0"/>
          </a:p>
        </p:txBody>
      </p:sp>
      <p:pic>
        <p:nvPicPr>
          <p:cNvPr id="6146" name="Picture 2" descr="delfly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9" y="2217067"/>
            <a:ext cx="3971921" cy="2221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71499" y="4550575"/>
            <a:ext cx="7905751" cy="2308324"/>
          </a:xfrm>
          <a:prstGeom prst="rect">
            <a:avLst/>
          </a:prstGeom>
          <a:noFill/>
        </p:spPr>
        <p:txBody>
          <a:bodyPr wrap="square" rtlCol="0">
            <a:spAutoFit/>
          </a:bodyPr>
          <a:lstStyle/>
          <a:p>
            <a:r>
              <a:rPr lang="en-GB" b="1" dirty="0" err="1" smtClean="0"/>
              <a:t>DelFly</a:t>
            </a:r>
            <a:r>
              <a:rPr lang="en-GB" b="1" dirty="0" smtClean="0"/>
              <a:t> Explorer (a Delft University of Technology project)</a:t>
            </a:r>
            <a:br>
              <a:rPr lang="en-GB" b="1" dirty="0" smtClean="0"/>
            </a:br>
            <a:r>
              <a:rPr lang="en-GB" dirty="0"/>
              <a:t>“World’s Smallest and Lightest Self-Navigating Drone”, The Independent (2013)</a:t>
            </a:r>
          </a:p>
          <a:p>
            <a:r>
              <a:rPr lang="en-GB" b="1" dirty="0"/>
              <a:t>Weighs 20g (of which controller board is only 4g)</a:t>
            </a:r>
          </a:p>
          <a:p>
            <a:pPr marL="285750" indent="-285750">
              <a:buFont typeface="Arial" panose="020B0604020202020204" pitchFamily="34" charset="0"/>
              <a:buChar char="•"/>
            </a:pPr>
            <a:r>
              <a:rPr lang="en-GB" dirty="0"/>
              <a:t>Controller Board implements </a:t>
            </a:r>
            <a:r>
              <a:rPr lang="en-GB" b="1" dirty="0"/>
              <a:t>a </a:t>
            </a:r>
            <a:r>
              <a:rPr lang="en-GB" b="1" i="1" u="sng" dirty="0"/>
              <a:t>number of </a:t>
            </a:r>
            <a:r>
              <a:rPr lang="en-GB" b="1" u="sng" dirty="0"/>
              <a:t>stereo-vision based obstacle detection algorithms</a:t>
            </a:r>
            <a:r>
              <a:rPr lang="en-GB" b="1" i="1" u="sng" dirty="0"/>
              <a:t> </a:t>
            </a:r>
            <a:r>
              <a:rPr lang="en-GB" i="1" dirty="0"/>
              <a:t>– especially fixated towards areas of low visual texture.</a:t>
            </a:r>
          </a:p>
          <a:p>
            <a:pPr marL="285750" indent="-285750">
              <a:buFont typeface="Arial" panose="020B0604020202020204" pitchFamily="34" charset="0"/>
              <a:buChar char="•"/>
            </a:pPr>
            <a:r>
              <a:rPr lang="en-GB" dirty="0"/>
              <a:t>Controller Board also implements </a:t>
            </a:r>
            <a:r>
              <a:rPr lang="en-GB" b="1" u="sng" dirty="0"/>
              <a:t>a </a:t>
            </a:r>
            <a:r>
              <a:rPr lang="en-GB" b="1" i="1" u="sng" dirty="0"/>
              <a:t>control algorithm </a:t>
            </a:r>
            <a:r>
              <a:rPr lang="en-GB" b="1" u="sng" dirty="0"/>
              <a:t>which performs short term path planning</a:t>
            </a:r>
            <a:r>
              <a:rPr lang="en-GB" dirty="0"/>
              <a:t>.</a:t>
            </a:r>
          </a:p>
          <a:p>
            <a:endParaRPr lang="en-GB" b="1" dirty="0"/>
          </a:p>
        </p:txBody>
      </p:sp>
    </p:spTree>
    <p:extLst>
      <p:ext uri="{BB962C8B-B14F-4D97-AF65-F5344CB8AC3E}">
        <p14:creationId xmlns:p14="http://schemas.microsoft.com/office/powerpoint/2010/main" val="388689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Autonomous Navigation: </a:t>
            </a:r>
            <a:r>
              <a:rPr lang="en-US" sz="4000" b="1" dirty="0" smtClean="0"/>
              <a:t/>
            </a:r>
            <a:br>
              <a:rPr lang="en-US" sz="4000" b="1" dirty="0" smtClean="0"/>
            </a:br>
            <a:r>
              <a:rPr lang="en-US" sz="4000" dirty="0" smtClean="0"/>
              <a:t>The Current Technology (MAVs)</a:t>
            </a:r>
            <a:endParaRPr lang="en-US" sz="4000" dirty="0"/>
          </a:p>
        </p:txBody>
      </p:sp>
      <p:sp>
        <p:nvSpPr>
          <p:cNvPr id="7" name="TextBox 6"/>
          <p:cNvSpPr txBox="1"/>
          <p:nvPr/>
        </p:nvSpPr>
        <p:spPr>
          <a:xfrm>
            <a:off x="571499" y="4550575"/>
            <a:ext cx="7905751" cy="1846659"/>
          </a:xfrm>
          <a:prstGeom prst="rect">
            <a:avLst/>
          </a:prstGeom>
          <a:noFill/>
        </p:spPr>
        <p:txBody>
          <a:bodyPr wrap="square" rtlCol="0">
            <a:spAutoFit/>
          </a:bodyPr>
          <a:lstStyle/>
          <a:p>
            <a:r>
              <a:rPr lang="en-GB" sz="2400" b="1" dirty="0" smtClean="0"/>
              <a:t>A recent method for autonomous navigation in MAVs</a:t>
            </a:r>
          </a:p>
          <a:p>
            <a:r>
              <a:rPr lang="en-GB" b="1" i="1" u="sng" dirty="0" smtClean="0"/>
              <a:t>Visual </a:t>
            </a:r>
            <a:r>
              <a:rPr lang="en-GB" b="1" u="sng" dirty="0" smtClean="0"/>
              <a:t>and </a:t>
            </a:r>
            <a:r>
              <a:rPr lang="en-GB" b="1" u="sng" dirty="0"/>
              <a:t>inertial sensors for GPS-independent </a:t>
            </a:r>
            <a:r>
              <a:rPr lang="en-GB" b="1" i="1" u="sng" dirty="0"/>
              <a:t>3D pose estimation</a:t>
            </a:r>
            <a:r>
              <a:rPr lang="en-GB" b="1" u="sng" dirty="0"/>
              <a:t> </a:t>
            </a:r>
            <a:r>
              <a:rPr lang="en-GB" dirty="0"/>
              <a:t>which would be especially useful in a GPS-denied </a:t>
            </a:r>
            <a:r>
              <a:rPr lang="en-GB" dirty="0" smtClean="0"/>
              <a:t>environment </a:t>
            </a:r>
            <a:r>
              <a:rPr lang="en-GB" b="1" u="sng" dirty="0" smtClean="0"/>
              <a:t>(creating artificial visual perception)</a:t>
            </a:r>
            <a:r>
              <a:rPr lang="en-GB" dirty="0" smtClean="0"/>
              <a:t>. </a:t>
            </a:r>
          </a:p>
          <a:p>
            <a:r>
              <a:rPr lang="en-GB" b="1" i="1" u="sng" dirty="0" smtClean="0"/>
              <a:t>3D </a:t>
            </a:r>
            <a:r>
              <a:rPr lang="en-GB" b="1" i="1" u="sng" dirty="0"/>
              <a:t>reconstruction of overflown terrain</a:t>
            </a:r>
            <a:r>
              <a:rPr lang="en-GB" dirty="0"/>
              <a:t> to find potential landing sites and generate landing trajectories for the purpose of </a:t>
            </a:r>
            <a:r>
              <a:rPr lang="en-GB" i="1" dirty="0"/>
              <a:t>autonomous landing</a:t>
            </a:r>
            <a:endParaRPr lang="en-GB" b="1" dirty="0"/>
          </a:p>
        </p:txBody>
      </p:sp>
      <p:pic>
        <p:nvPicPr>
          <p:cNvPr id="7172" name="Picture 4" descr="ODROID-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9" y="1981199"/>
            <a:ext cx="3429002" cy="228600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asctec.de/wp-content/uploads/2014/07/AscTec-hummingbird-research-drone-swarming-flight-dynamic-control-theo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46" y="1942018"/>
            <a:ext cx="4053988"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07432" y="2335801"/>
            <a:ext cx="833883" cy="1569660"/>
          </a:xfrm>
          <a:prstGeom prst="rect">
            <a:avLst/>
          </a:prstGeom>
          <a:noFill/>
        </p:spPr>
        <p:txBody>
          <a:bodyPr wrap="none" lIns="91440" tIns="45720" rIns="91440" bIns="45720">
            <a:spAutoFit/>
          </a:bodyPr>
          <a:lstStyle/>
          <a:p>
            <a:pPr algn="ctr"/>
            <a:r>
              <a:rPr lang="en-US" sz="9600" b="1" dirty="0" smtClean="0">
                <a:ln w="9525">
                  <a:solidFill>
                    <a:schemeClr val="bg1"/>
                  </a:solidFill>
                  <a:prstDash val="solid"/>
                </a:ln>
                <a:effectLst>
                  <a:outerShdw blurRad="12700" dist="38100" dir="2700000" algn="tl" rotWithShape="0">
                    <a:schemeClr val="bg1">
                      <a:lumMod val="50000"/>
                    </a:schemeClr>
                  </a:outerShdw>
                </a:effectLst>
              </a:rPr>
              <a:t>+</a:t>
            </a:r>
            <a:endParaRPr lang="en-US" sz="9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Rectangle 3"/>
          <p:cNvSpPr/>
          <p:nvPr/>
        </p:nvSpPr>
        <p:spPr>
          <a:xfrm>
            <a:off x="2060077" y="3905461"/>
            <a:ext cx="2281395" cy="646331"/>
          </a:xfrm>
          <a:prstGeom prst="rect">
            <a:avLst/>
          </a:prstGeom>
          <a:noFill/>
        </p:spPr>
        <p:txBody>
          <a:bodyPr wrap="none" lIns="91440" tIns="45720" rIns="91440" bIns="45720">
            <a:spAutoFit/>
          </a:bodyPr>
          <a:lstStyle/>
          <a:p>
            <a:pPr algn="ctr"/>
            <a:r>
              <a:rPr lang="en-US" sz="3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Odroid-U2</a:t>
            </a:r>
            <a:endParaRPr lang="en-GB"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p:cNvSpPr/>
          <p:nvPr/>
        </p:nvSpPr>
        <p:spPr>
          <a:xfrm>
            <a:off x="5043100" y="3865062"/>
            <a:ext cx="6257611" cy="646331"/>
          </a:xfrm>
          <a:prstGeom prst="rect">
            <a:avLst/>
          </a:prstGeom>
          <a:noFill/>
        </p:spPr>
        <p:txBody>
          <a:bodyPr wrap="none" lIns="91440" tIns="45720" rIns="91440" bIns="45720">
            <a:spAutoFit/>
          </a:bodyPr>
          <a:lstStyle/>
          <a:p>
            <a:pPr algn="ctr"/>
            <a:r>
              <a:rPr lang="en-US" sz="3600" b="1"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AscTec</a:t>
            </a:r>
            <a:r>
              <a:rPr lang="en-US" sz="3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Hummingbird (Chassis)</a:t>
            </a:r>
            <a:endParaRPr lang="en-GB"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5"/>
          <a:stretch>
            <a:fillRect/>
          </a:stretch>
        </p:blipFill>
        <p:spPr>
          <a:xfrm>
            <a:off x="838200" y="1367965"/>
            <a:ext cx="10058401" cy="4994194"/>
          </a:xfrm>
          <a:prstGeom prst="rect">
            <a:avLst/>
          </a:prstGeom>
        </p:spPr>
      </p:pic>
      <p:pic>
        <p:nvPicPr>
          <p:cNvPr id="10" name="Picture 9"/>
          <p:cNvPicPr>
            <a:picLocks noChangeAspect="1"/>
          </p:cNvPicPr>
          <p:nvPr/>
        </p:nvPicPr>
        <p:blipFill>
          <a:blip r:embed="rId6"/>
          <a:stretch>
            <a:fillRect/>
          </a:stretch>
        </p:blipFill>
        <p:spPr>
          <a:xfrm>
            <a:off x="2144091" y="365125"/>
            <a:ext cx="8020050" cy="6248400"/>
          </a:xfrm>
          <a:prstGeom prst="rect">
            <a:avLst/>
          </a:prstGeom>
        </p:spPr>
      </p:pic>
    </p:spTree>
    <p:extLst>
      <p:ext uri="{BB962C8B-B14F-4D97-AF65-F5344CB8AC3E}">
        <p14:creationId xmlns:p14="http://schemas.microsoft.com/office/powerpoint/2010/main" val="85849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Autonomous Navigation: </a:t>
            </a:r>
            <a:r>
              <a:rPr lang="en-US" sz="4000" b="1" dirty="0" smtClean="0"/>
              <a:t/>
            </a:r>
            <a:br>
              <a:rPr lang="en-US" sz="4000" b="1" dirty="0" smtClean="0"/>
            </a:br>
            <a:r>
              <a:rPr lang="en-US" sz="4000" dirty="0" smtClean="0"/>
              <a:t>The Current Technology (MAV Fleet!)</a:t>
            </a:r>
            <a:endParaRPr lang="en-US" sz="4000" dirty="0"/>
          </a:p>
        </p:txBody>
      </p:sp>
      <p:pic>
        <p:nvPicPr>
          <p:cNvPr id="3" name="2la4pIyXOEQ"/>
          <p:cNvPicPr>
            <a:picLocks noRot="1" noChangeAspect="1"/>
          </p:cNvPicPr>
          <p:nvPr>
            <a:videoFile r:link="rId1"/>
          </p:nvPr>
        </p:nvPicPr>
        <p:blipFill>
          <a:blip r:embed="rId4"/>
          <a:stretch>
            <a:fillRect/>
          </a:stretch>
        </p:blipFill>
        <p:spPr>
          <a:xfrm>
            <a:off x="2570018" y="2073852"/>
            <a:ext cx="7051964" cy="3966730"/>
          </a:xfrm>
          <a:prstGeom prst="rect">
            <a:avLst/>
          </a:prstGeom>
        </p:spPr>
      </p:pic>
    </p:spTree>
    <p:extLst>
      <p:ext uri="{BB962C8B-B14F-4D97-AF65-F5344CB8AC3E}">
        <p14:creationId xmlns:p14="http://schemas.microsoft.com/office/powerpoint/2010/main" val="1662652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32892"/>
          </a:xfrm>
        </p:spPr>
        <p:txBody>
          <a:bodyPr>
            <a:noAutofit/>
          </a:bodyPr>
          <a:lstStyle/>
          <a:p>
            <a:r>
              <a:rPr lang="en-US" sz="4000" b="1" dirty="0"/>
              <a:t>Autonomous Navigation: </a:t>
            </a:r>
            <a:r>
              <a:rPr lang="en-US" sz="4000" b="1" dirty="0" smtClean="0"/>
              <a:t/>
            </a:r>
            <a:br>
              <a:rPr lang="en-US" sz="4000" b="1" dirty="0" smtClean="0"/>
            </a:br>
            <a:r>
              <a:rPr lang="en-US" sz="3600" dirty="0" smtClean="0"/>
              <a:t>The Current Technology (Unmanned Land Vehicles)</a:t>
            </a:r>
            <a:endParaRPr lang="en-US" sz="3600" dirty="0"/>
          </a:p>
        </p:txBody>
      </p:sp>
      <p:pic>
        <p:nvPicPr>
          <p:cNvPr id="5122" name="Picture 2" descr="http://www.nrec.ri.cmu.edu/projects/auto_harvesting/images/over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41418"/>
            <a:ext cx="4846606" cy="38911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nrec.ri.cmu.edu/projects/urban_challenge/images/descrip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87" y="2552738"/>
            <a:ext cx="5395432" cy="34684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51477" t="23030" r="5398" b="23636"/>
          <a:stretch/>
        </p:blipFill>
        <p:spPr>
          <a:xfrm>
            <a:off x="5654419" y="2198017"/>
            <a:ext cx="6333260" cy="4405746"/>
          </a:xfrm>
          <a:prstGeom prst="rect">
            <a:avLst/>
          </a:prstGeom>
        </p:spPr>
      </p:pic>
    </p:spTree>
    <p:extLst>
      <p:ext uri="{BB962C8B-B14F-4D97-AF65-F5344CB8AC3E}">
        <p14:creationId xmlns:p14="http://schemas.microsoft.com/office/powerpoint/2010/main" val="145504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Final Comment on </a:t>
            </a:r>
            <a:r>
              <a:rPr lang="en-US" sz="4400" b="1" dirty="0" smtClean="0"/>
              <a:t>Autonomous Navigation</a:t>
            </a:r>
            <a:endParaRPr lang="en-US" sz="4400" b="1" dirty="0"/>
          </a:p>
        </p:txBody>
      </p:sp>
      <p:sp>
        <p:nvSpPr>
          <p:cNvPr id="6" name="Rectangle 5"/>
          <p:cNvSpPr/>
          <p:nvPr/>
        </p:nvSpPr>
        <p:spPr>
          <a:xfrm>
            <a:off x="985157" y="2464752"/>
            <a:ext cx="9960428" cy="3046988"/>
          </a:xfrm>
          <a:prstGeom prst="rect">
            <a:avLst/>
          </a:prstGeom>
          <a:ln w="28575">
            <a:solidFill>
              <a:schemeClr val="tx1"/>
            </a:solidFill>
          </a:ln>
        </p:spPr>
        <p:txBody>
          <a:bodyPr wrap="square">
            <a:spAutoFit/>
          </a:bodyPr>
          <a:lstStyle/>
          <a:p>
            <a:r>
              <a:rPr lang="en-US" sz="3200" b="1" dirty="0"/>
              <a:t>Technically speaking, implementation is as difficult as the control system of the vehicle, if not </a:t>
            </a:r>
            <a:r>
              <a:rPr lang="en-US" sz="3200" b="1" i="1" u="sng" dirty="0"/>
              <a:t>more</a:t>
            </a:r>
            <a:r>
              <a:rPr lang="en-US" sz="3200" b="1" dirty="0"/>
              <a:t>. Because information/data of </a:t>
            </a:r>
            <a:r>
              <a:rPr lang="en-US" sz="3200" b="1" i="1" dirty="0"/>
              <a:t>surroundings</a:t>
            </a:r>
            <a:r>
              <a:rPr lang="en-US" sz="3200" b="1" dirty="0"/>
              <a:t> has got to be put in to perspective of the current state of the vehicle (and the present environment), </a:t>
            </a:r>
            <a:r>
              <a:rPr lang="en-US" sz="3200" b="1" i="1" u="sng" dirty="0"/>
              <a:t>and then</a:t>
            </a:r>
            <a:r>
              <a:rPr lang="en-US" sz="3200" b="1" u="sng" dirty="0"/>
              <a:t> </a:t>
            </a:r>
            <a:r>
              <a:rPr lang="en-US" sz="3200" b="1" dirty="0"/>
              <a:t>necessary control signals have to be generated.</a:t>
            </a:r>
          </a:p>
        </p:txBody>
      </p:sp>
    </p:spTree>
    <p:extLst>
      <p:ext uri="{BB962C8B-B14F-4D97-AF65-F5344CB8AC3E}">
        <p14:creationId xmlns:p14="http://schemas.microsoft.com/office/powerpoint/2010/main" val="1110371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985759"/>
            <a:ext cx="9144000" cy="1641490"/>
          </a:xfrm>
        </p:spPr>
        <p:txBody>
          <a:bodyPr/>
          <a:lstStyle/>
          <a:p>
            <a:pPr algn="ctr"/>
            <a:r>
              <a:rPr lang="en-US" dirty="0" smtClean="0"/>
              <a:t>Technical Approach</a:t>
            </a:r>
            <a:endParaRPr lang="en-US" dirty="0"/>
          </a:p>
        </p:txBody>
      </p:sp>
      <p:sp>
        <p:nvSpPr>
          <p:cNvPr id="5" name="Subtitle 2"/>
          <p:cNvSpPr>
            <a:spLocks noGrp="1"/>
          </p:cNvSpPr>
          <p:nvPr>
            <p:ph type="subTitle" idx="1"/>
          </p:nvPr>
        </p:nvSpPr>
        <p:spPr>
          <a:xfrm>
            <a:off x="583979" y="5627249"/>
            <a:ext cx="11024042" cy="754025"/>
          </a:xfrm>
        </p:spPr>
        <p:txBody>
          <a:bodyPr>
            <a:noAutofit/>
          </a:bodyPr>
          <a:lstStyle/>
          <a:p>
            <a:pPr algn="ctr"/>
            <a:r>
              <a:rPr lang="en-US" sz="2800" dirty="0" smtClean="0"/>
              <a:t>Hardware </a:t>
            </a:r>
            <a:r>
              <a:rPr lang="en-US" sz="2800" dirty="0" smtClean="0"/>
              <a:t>Development, Software Development, </a:t>
            </a:r>
            <a:r>
              <a:rPr lang="en-US" sz="2800" dirty="0" smtClean="0"/>
              <a:t>and Demonstration</a:t>
            </a:r>
            <a:r>
              <a:rPr lang="en-US" sz="2800" dirty="0" smtClean="0"/>
              <a:t>… </a:t>
            </a:r>
            <a:r>
              <a:rPr lang="en-US" sz="2800" b="1" i="1" dirty="0" smtClean="0"/>
              <a:t>how are we going to go about it all?</a:t>
            </a:r>
            <a:endParaRPr lang="en-US" sz="2800" b="1" i="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867226"/>
            <a:ext cx="2743200" cy="2743200"/>
          </a:xfrm>
          <a:prstGeom prst="rect">
            <a:avLst/>
          </a:prstGeom>
        </p:spPr>
      </p:pic>
    </p:spTree>
    <p:extLst>
      <p:ext uri="{BB962C8B-B14F-4D97-AF65-F5344CB8AC3E}">
        <p14:creationId xmlns:p14="http://schemas.microsoft.com/office/powerpoint/2010/main" val="3105775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GB" dirty="0" smtClean="0"/>
              <a:t>Abstract Design</a:t>
            </a:r>
            <a:endParaRPr lang="en-GB" dirty="0"/>
          </a:p>
        </p:txBody>
      </p:sp>
      <p:pic>
        <p:nvPicPr>
          <p:cNvPr id="5" name="Picture 4"/>
          <p:cNvPicPr>
            <a:picLocks noChangeAspect="1"/>
          </p:cNvPicPr>
          <p:nvPr/>
        </p:nvPicPr>
        <p:blipFill>
          <a:blip r:embed="rId3"/>
          <a:stretch>
            <a:fillRect/>
          </a:stretch>
        </p:blipFill>
        <p:spPr>
          <a:xfrm>
            <a:off x="294967" y="1200794"/>
            <a:ext cx="11567620" cy="5625917"/>
          </a:xfrm>
          <a:prstGeom prst="rect">
            <a:avLst/>
          </a:prstGeom>
        </p:spPr>
      </p:pic>
    </p:spTree>
    <p:extLst>
      <p:ext uri="{BB962C8B-B14F-4D97-AF65-F5344CB8AC3E}">
        <p14:creationId xmlns:p14="http://schemas.microsoft.com/office/powerpoint/2010/main" val="953830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Development </a:t>
            </a:r>
            <a:r>
              <a:rPr lang="en-GB" b="1" dirty="0" smtClean="0"/>
              <a:t>Resources: </a:t>
            </a:r>
            <a:r>
              <a:rPr lang="en-GB" dirty="0" smtClean="0"/>
              <a:t>Hardware</a:t>
            </a:r>
            <a:endParaRPr lang="en-GB" dirty="0"/>
          </a:p>
        </p:txBody>
      </p:sp>
      <p:sp>
        <p:nvSpPr>
          <p:cNvPr id="3" name="Content Placeholder 2"/>
          <p:cNvSpPr>
            <a:spLocks noGrp="1"/>
          </p:cNvSpPr>
          <p:nvPr>
            <p:ph idx="1"/>
          </p:nvPr>
        </p:nvSpPr>
        <p:spPr/>
        <p:txBody>
          <a:bodyPr>
            <a:normAutofit fontScale="85000" lnSpcReduction="20000"/>
          </a:bodyPr>
          <a:lstStyle/>
          <a:p>
            <a:r>
              <a:rPr lang="en-GB" b="1" dirty="0" err="1" smtClean="0"/>
              <a:t>Digilent</a:t>
            </a:r>
            <a:r>
              <a:rPr lang="en-GB" b="1" dirty="0"/>
              <a:t>® </a:t>
            </a:r>
            <a:r>
              <a:rPr lang="en-GB" b="1" dirty="0" err="1"/>
              <a:t>Nexys</a:t>
            </a:r>
            <a:r>
              <a:rPr lang="en-GB" b="1" dirty="0"/>
              <a:t>™ 3 FPGA Board </a:t>
            </a:r>
            <a:endParaRPr lang="en-GB" dirty="0"/>
          </a:p>
          <a:p>
            <a:pPr lvl="1"/>
            <a:r>
              <a:rPr lang="en-GB" sz="2000" b="1" dirty="0" smtClean="0"/>
              <a:t>FPGA: </a:t>
            </a:r>
            <a:r>
              <a:rPr lang="en-GB" sz="2000" dirty="0" smtClean="0"/>
              <a:t>Diligent </a:t>
            </a:r>
            <a:r>
              <a:rPr lang="en-GB" sz="2000" dirty="0"/>
              <a:t>Spartan-6 FPGA, XC6LX16-CS324 chipset </a:t>
            </a:r>
            <a:r>
              <a:rPr lang="en-GB" sz="2000" dirty="0" smtClean="0"/>
              <a:t>operates @ </a:t>
            </a:r>
            <a:r>
              <a:rPr lang="en-GB" sz="2000" dirty="0"/>
              <a:t>100MHz</a:t>
            </a:r>
            <a:r>
              <a:rPr lang="en-GB" sz="2000" dirty="0" smtClean="0"/>
              <a:t>)</a:t>
            </a:r>
          </a:p>
          <a:p>
            <a:pPr lvl="1"/>
            <a:r>
              <a:rPr lang="en-GB" sz="2000" dirty="0" smtClean="0"/>
              <a:t>32Mbytes of </a:t>
            </a:r>
            <a:r>
              <a:rPr lang="en-GB" sz="2000" b="1" dirty="0" smtClean="0"/>
              <a:t>Non Volatile RAM.</a:t>
            </a:r>
          </a:p>
          <a:p>
            <a:pPr lvl="1"/>
            <a:r>
              <a:rPr lang="en-GB" sz="2000" dirty="0" smtClean="0"/>
              <a:t>16Mbytes of </a:t>
            </a:r>
            <a:r>
              <a:rPr lang="en-GB" sz="2000" b="1" dirty="0" smtClean="0"/>
              <a:t>Volatile RAM.</a:t>
            </a:r>
            <a:endParaRPr lang="en-GB" sz="2000" dirty="0"/>
          </a:p>
          <a:p>
            <a:r>
              <a:rPr lang="en-GB" b="1" dirty="0" err="1"/>
              <a:t>Digilent</a:t>
            </a:r>
            <a:r>
              <a:rPr lang="en-GB" b="1" dirty="0"/>
              <a:t>® </a:t>
            </a:r>
            <a:r>
              <a:rPr lang="en-GB" b="1" dirty="0" err="1"/>
              <a:t>VmodCAM</a:t>
            </a:r>
            <a:r>
              <a:rPr lang="en-GB" b="1" dirty="0"/>
              <a:t> Stereo Camera </a:t>
            </a:r>
            <a:r>
              <a:rPr lang="en-GB" b="1" dirty="0" smtClean="0"/>
              <a:t>Module</a:t>
            </a:r>
            <a:endParaRPr lang="en-GB" b="1" dirty="0"/>
          </a:p>
          <a:p>
            <a:pPr lvl="1"/>
            <a:r>
              <a:rPr lang="en-GB" b="1" dirty="0"/>
              <a:t>2 × 2MP digital image sensors (1600px × 1200px)</a:t>
            </a:r>
            <a:r>
              <a:rPr lang="en-GB" dirty="0"/>
              <a:t/>
            </a:r>
            <a:br>
              <a:rPr lang="en-GB" dirty="0"/>
            </a:br>
            <a:r>
              <a:rPr lang="en-GB" dirty="0" smtClean="0"/>
              <a:t>Allows for standard </a:t>
            </a:r>
            <a:r>
              <a:rPr lang="en-GB" b="1" dirty="0" smtClean="0"/>
              <a:t>RGB565 </a:t>
            </a:r>
            <a:r>
              <a:rPr lang="en-GB" dirty="0" smtClean="0"/>
              <a:t>output</a:t>
            </a:r>
            <a:endParaRPr lang="en-GB" dirty="0"/>
          </a:p>
          <a:p>
            <a:pPr lvl="1"/>
            <a:r>
              <a:rPr lang="en-GB" dirty="0"/>
              <a:t>15FPS @ max. resolution.</a:t>
            </a:r>
          </a:p>
          <a:p>
            <a:pPr lvl="1"/>
            <a:r>
              <a:rPr lang="en-GB" dirty="0"/>
              <a:t>Up to </a:t>
            </a:r>
            <a:r>
              <a:rPr lang="en-GB" b="1" dirty="0"/>
              <a:t>30FPS </a:t>
            </a:r>
            <a:r>
              <a:rPr lang="en-GB" dirty="0"/>
              <a:t>at lower resolutions</a:t>
            </a:r>
            <a:r>
              <a:rPr lang="en-GB" dirty="0" smtClean="0"/>
              <a:t>.</a:t>
            </a:r>
          </a:p>
          <a:p>
            <a:pPr lvl="1"/>
            <a:r>
              <a:rPr lang="en-GB" dirty="0" smtClean="0"/>
              <a:t>allows for </a:t>
            </a:r>
            <a:endParaRPr lang="en-GB" b="1" dirty="0"/>
          </a:p>
          <a:p>
            <a:r>
              <a:rPr lang="en-GB" b="1" dirty="0" err="1" smtClean="0"/>
              <a:t>BeagleBoard</a:t>
            </a:r>
            <a:r>
              <a:rPr lang="en-GB" dirty="0" smtClean="0"/>
              <a:t>: </a:t>
            </a:r>
            <a:r>
              <a:rPr lang="en-GB" dirty="0" err="1"/>
              <a:t>BeagleBone</a:t>
            </a:r>
            <a:r>
              <a:rPr lang="en-GB" dirty="0"/>
              <a:t> Black</a:t>
            </a:r>
          </a:p>
          <a:p>
            <a:pPr lvl="1"/>
            <a:r>
              <a:rPr lang="en-GB" b="1" dirty="0" smtClean="0"/>
              <a:t>Based on </a:t>
            </a:r>
            <a:r>
              <a:rPr lang="pt-BR" dirty="0" smtClean="0"/>
              <a:t>1GHz Processor based on  ARM Cortex-A8 architecture.</a:t>
            </a:r>
          </a:p>
          <a:p>
            <a:pPr lvl="1"/>
            <a:r>
              <a:rPr lang="en-GB" b="1" dirty="0" smtClean="0"/>
              <a:t>512MB RAM.</a:t>
            </a:r>
          </a:p>
          <a:p>
            <a:pPr lvl="1"/>
            <a:r>
              <a:rPr lang="en-GB" b="1" dirty="0" smtClean="0"/>
              <a:t>4GB Flash Memory.</a:t>
            </a:r>
          </a:p>
          <a:p>
            <a:pPr lvl="1"/>
            <a:r>
              <a:rPr lang="en-GB" b="1" dirty="0" smtClean="0"/>
              <a:t> Wi-Fi connectivity.</a:t>
            </a:r>
          </a:p>
        </p:txBody>
      </p:sp>
    </p:spTree>
    <p:extLst>
      <p:ext uri="{BB962C8B-B14F-4D97-AF65-F5344CB8AC3E}">
        <p14:creationId xmlns:p14="http://schemas.microsoft.com/office/powerpoint/2010/main" val="2940778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Development Resources: </a:t>
            </a:r>
            <a:r>
              <a:rPr lang="en-GB" dirty="0" smtClean="0"/>
              <a:t>Software</a:t>
            </a:r>
            <a:endParaRPr lang="en-GB" dirty="0"/>
          </a:p>
        </p:txBody>
      </p:sp>
      <p:sp>
        <p:nvSpPr>
          <p:cNvPr id="3" name="Content Placeholder 2"/>
          <p:cNvSpPr>
            <a:spLocks noGrp="1"/>
          </p:cNvSpPr>
          <p:nvPr>
            <p:ph idx="1"/>
          </p:nvPr>
        </p:nvSpPr>
        <p:spPr/>
        <p:txBody>
          <a:bodyPr/>
          <a:lstStyle/>
          <a:p>
            <a:r>
              <a:rPr lang="en-GB" b="1" dirty="0" smtClean="0"/>
              <a:t>Logic Development &amp; Simulation: </a:t>
            </a:r>
            <a:r>
              <a:rPr lang="en-GB" dirty="0" smtClean="0"/>
              <a:t>Xilinx</a:t>
            </a:r>
            <a:r>
              <a:rPr lang="en-GB" dirty="0"/>
              <a:t>® IDE, Altera® </a:t>
            </a:r>
            <a:r>
              <a:rPr lang="en-GB" dirty="0" err="1"/>
              <a:t>ModelSim</a:t>
            </a:r>
            <a:endParaRPr lang="en-GB" dirty="0"/>
          </a:p>
          <a:p>
            <a:r>
              <a:rPr lang="en-GB" b="1" dirty="0" smtClean="0"/>
              <a:t>Algorithm Simulation: </a:t>
            </a:r>
            <a:r>
              <a:rPr lang="en-GB" dirty="0" err="1" smtClean="0"/>
              <a:t>MathWorks</a:t>
            </a:r>
            <a:r>
              <a:rPr lang="en-GB" dirty="0"/>
              <a:t>® </a:t>
            </a:r>
            <a:r>
              <a:rPr lang="en-GB" dirty="0" smtClean="0"/>
              <a:t>MATLAB &amp; Simulink, or any preferred High-Level IDE.</a:t>
            </a:r>
          </a:p>
          <a:p>
            <a:r>
              <a:rPr lang="en-GB" b="1" dirty="0" smtClean="0"/>
              <a:t>Any programming IDE w/ GNU C Compiler</a:t>
            </a:r>
            <a:r>
              <a:rPr lang="en-GB" dirty="0" smtClean="0"/>
              <a:t> to compile ARM Cortex-A8 executable code.</a:t>
            </a:r>
            <a:endParaRPr lang="en-GB" b="1" dirty="0" smtClean="0"/>
          </a:p>
          <a:p>
            <a:r>
              <a:rPr lang="en-GB" b="1" dirty="0" smtClean="0"/>
              <a:t>GUI development: Microsoft® </a:t>
            </a:r>
            <a:r>
              <a:rPr lang="en-GB" b="1" dirty="0"/>
              <a:t>Visual Studio .NET </a:t>
            </a:r>
            <a:r>
              <a:rPr lang="en-GB" i="1" dirty="0" smtClean="0"/>
              <a:t>or </a:t>
            </a:r>
            <a:r>
              <a:rPr lang="en-GB" b="1" dirty="0" smtClean="0"/>
              <a:t>QT C++.</a:t>
            </a:r>
            <a:endParaRPr lang="en-GB" b="1" dirty="0"/>
          </a:p>
        </p:txBody>
      </p:sp>
    </p:spTree>
    <p:extLst>
      <p:ext uri="{BB962C8B-B14F-4D97-AF65-F5344CB8AC3E}">
        <p14:creationId xmlns:p14="http://schemas.microsoft.com/office/powerpoint/2010/main" val="2540699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985759"/>
            <a:ext cx="9144000" cy="1641490"/>
          </a:xfrm>
        </p:spPr>
        <p:txBody>
          <a:bodyPr/>
          <a:lstStyle/>
          <a:p>
            <a:pPr algn="ctr"/>
            <a:r>
              <a:rPr lang="en-US" dirty="0" smtClean="0"/>
              <a:t>Th</a:t>
            </a:r>
            <a:r>
              <a:rPr lang="en-US" dirty="0" smtClean="0"/>
              <a:t>e Aim</a:t>
            </a:r>
            <a:endParaRPr lang="en-US" dirty="0"/>
          </a:p>
        </p:txBody>
      </p:sp>
      <p:sp>
        <p:nvSpPr>
          <p:cNvPr id="5" name="Subtitle 2"/>
          <p:cNvSpPr>
            <a:spLocks noGrp="1"/>
          </p:cNvSpPr>
          <p:nvPr>
            <p:ph type="subTitle" idx="1"/>
          </p:nvPr>
        </p:nvSpPr>
        <p:spPr>
          <a:xfrm>
            <a:off x="583979" y="5627249"/>
            <a:ext cx="11024042" cy="754025"/>
          </a:xfrm>
        </p:spPr>
        <p:txBody>
          <a:bodyPr>
            <a:noAutofit/>
          </a:bodyPr>
          <a:lstStyle/>
          <a:p>
            <a:pPr algn="ctr"/>
            <a:r>
              <a:rPr lang="en-US" sz="2800" b="1" i="1" dirty="0" smtClean="0"/>
              <a:t>What AVINSoR aims </a:t>
            </a:r>
            <a:r>
              <a:rPr lang="en-US" sz="2800" b="1" i="1" dirty="0" smtClean="0"/>
              <a:t>to achieve.</a:t>
            </a:r>
            <a:endParaRPr lang="en-US" sz="2800" b="1" i="1" dirty="0"/>
          </a:p>
        </p:txBody>
      </p:sp>
      <p:grpSp>
        <p:nvGrpSpPr>
          <p:cNvPr id="8" name="Group 4"/>
          <p:cNvGrpSpPr>
            <a:grpSpLocks noChangeAspect="1"/>
          </p:cNvGrpSpPr>
          <p:nvPr/>
        </p:nvGrpSpPr>
        <p:grpSpPr bwMode="auto">
          <a:xfrm>
            <a:off x="4200525" y="696913"/>
            <a:ext cx="3192463" cy="3157537"/>
            <a:chOff x="2646" y="439"/>
            <a:chExt cx="2011" cy="1989"/>
          </a:xfrm>
        </p:grpSpPr>
        <p:sp>
          <p:nvSpPr>
            <p:cNvPr id="9" name="AutoShape 3"/>
            <p:cNvSpPr>
              <a:spLocks noChangeAspect="1" noChangeArrowheads="1" noTextEdit="1"/>
            </p:cNvSpPr>
            <p:nvPr/>
          </p:nvSpPr>
          <p:spPr bwMode="auto">
            <a:xfrm>
              <a:off x="2646" y="439"/>
              <a:ext cx="2011" cy="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5"/>
            <p:cNvSpPr>
              <a:spLocks/>
            </p:cNvSpPr>
            <p:nvPr/>
          </p:nvSpPr>
          <p:spPr bwMode="auto">
            <a:xfrm>
              <a:off x="2648" y="441"/>
              <a:ext cx="1898" cy="1876"/>
            </a:xfrm>
            <a:custGeom>
              <a:avLst/>
              <a:gdLst>
                <a:gd name="T0" fmla="*/ 1506 w 1898"/>
                <a:gd name="T1" fmla="*/ 384 h 1876"/>
                <a:gd name="T2" fmla="*/ 1167 w 1898"/>
                <a:gd name="T3" fmla="*/ 276 h 1876"/>
                <a:gd name="T4" fmla="*/ 1254 w 1898"/>
                <a:gd name="T5" fmla="*/ 340 h 1876"/>
                <a:gd name="T6" fmla="*/ 1578 w 1898"/>
                <a:gd name="T7" fmla="*/ 500 h 1876"/>
                <a:gd name="T8" fmla="*/ 1830 w 1898"/>
                <a:gd name="T9" fmla="*/ 924 h 1876"/>
                <a:gd name="T10" fmla="*/ 1681 w 1898"/>
                <a:gd name="T11" fmla="*/ 1539 h 1876"/>
                <a:gd name="T12" fmla="*/ 1098 w 1898"/>
                <a:gd name="T13" fmla="*/ 1823 h 1876"/>
                <a:gd name="T14" fmla="*/ 521 w 1898"/>
                <a:gd name="T15" fmla="*/ 1558 h 1876"/>
                <a:gd name="T16" fmla="*/ 535 w 1898"/>
                <a:gd name="T17" fmla="*/ 574 h 1876"/>
                <a:gd name="T18" fmla="*/ 550 w 1898"/>
                <a:gd name="T19" fmla="*/ 967 h 1876"/>
                <a:gd name="T20" fmla="*/ 670 w 1898"/>
                <a:gd name="T21" fmla="*/ 1424 h 1876"/>
                <a:gd name="T22" fmla="*/ 1094 w 1898"/>
                <a:gd name="T23" fmla="*/ 1618 h 1876"/>
                <a:gd name="T24" fmla="*/ 1521 w 1898"/>
                <a:gd name="T25" fmla="*/ 1411 h 1876"/>
                <a:gd name="T26" fmla="*/ 1631 w 1898"/>
                <a:gd name="T27" fmla="*/ 960 h 1876"/>
                <a:gd name="T28" fmla="*/ 1455 w 1898"/>
                <a:gd name="T29" fmla="*/ 657 h 1876"/>
                <a:gd name="T30" fmla="*/ 1245 w 1898"/>
                <a:gd name="T31" fmla="*/ 542 h 1876"/>
                <a:gd name="T32" fmla="*/ 1165 w 1898"/>
                <a:gd name="T33" fmla="*/ 570 h 1876"/>
                <a:gd name="T34" fmla="*/ 1320 w 1898"/>
                <a:gd name="T35" fmla="*/ 630 h 1876"/>
                <a:gd name="T36" fmla="*/ 1486 w 1898"/>
                <a:gd name="T37" fmla="*/ 770 h 1876"/>
                <a:gd name="T38" fmla="*/ 1371 w 1898"/>
                <a:gd name="T39" fmla="*/ 1479 h 1876"/>
                <a:gd name="T40" fmla="*/ 953 w 1898"/>
                <a:gd name="T41" fmla="*/ 1545 h 1876"/>
                <a:gd name="T42" fmla="*/ 634 w 1898"/>
                <a:gd name="T43" fmla="*/ 1263 h 1876"/>
                <a:gd name="T44" fmla="*/ 631 w 1898"/>
                <a:gd name="T45" fmla="*/ 882 h 1876"/>
                <a:gd name="T46" fmla="*/ 828 w 1898"/>
                <a:gd name="T47" fmla="*/ 933 h 1876"/>
                <a:gd name="T48" fmla="*/ 798 w 1898"/>
                <a:gd name="T49" fmla="*/ 1136 h 1876"/>
                <a:gd name="T50" fmla="*/ 953 w 1898"/>
                <a:gd name="T51" fmla="*/ 1336 h 1876"/>
                <a:gd name="T52" fmla="*/ 1199 w 1898"/>
                <a:gd name="T53" fmla="*/ 1345 h 1876"/>
                <a:gd name="T54" fmla="*/ 1367 w 1898"/>
                <a:gd name="T55" fmla="*/ 1157 h 1876"/>
                <a:gd name="T56" fmla="*/ 1327 w 1898"/>
                <a:gd name="T57" fmla="*/ 911 h 1876"/>
                <a:gd name="T58" fmla="*/ 1165 w 1898"/>
                <a:gd name="T59" fmla="*/ 796 h 1876"/>
                <a:gd name="T60" fmla="*/ 1179 w 1898"/>
                <a:gd name="T61" fmla="*/ 856 h 1876"/>
                <a:gd name="T62" fmla="*/ 1318 w 1898"/>
                <a:gd name="T63" fmla="*/ 1027 h 1876"/>
                <a:gd name="T64" fmla="*/ 1239 w 1898"/>
                <a:gd name="T65" fmla="*/ 1257 h 1876"/>
                <a:gd name="T66" fmla="*/ 1041 w 1898"/>
                <a:gd name="T67" fmla="*/ 1310 h 1876"/>
                <a:gd name="T68" fmla="*/ 866 w 1898"/>
                <a:gd name="T69" fmla="*/ 1168 h 1876"/>
                <a:gd name="T70" fmla="*/ 1103 w 1898"/>
                <a:gd name="T71" fmla="*/ 1121 h 1876"/>
                <a:gd name="T72" fmla="*/ 943 w 1898"/>
                <a:gd name="T73" fmla="*/ 886 h 1876"/>
                <a:gd name="T74" fmla="*/ 1026 w 1898"/>
                <a:gd name="T75" fmla="*/ 845 h 1876"/>
                <a:gd name="T76" fmla="*/ 1068 w 1898"/>
                <a:gd name="T77" fmla="*/ 792 h 1876"/>
                <a:gd name="T78" fmla="*/ 936 w 1898"/>
                <a:gd name="T79" fmla="*/ 824 h 1876"/>
                <a:gd name="T80" fmla="*/ 774 w 1898"/>
                <a:gd name="T81" fmla="*/ 689 h 1876"/>
                <a:gd name="T82" fmla="*/ 921 w 1898"/>
                <a:gd name="T83" fmla="*/ 604 h 1876"/>
                <a:gd name="T84" fmla="*/ 1064 w 1898"/>
                <a:gd name="T85" fmla="*/ 546 h 1876"/>
                <a:gd name="T86" fmla="*/ 902 w 1898"/>
                <a:gd name="T87" fmla="*/ 553 h 1876"/>
                <a:gd name="T88" fmla="*/ 738 w 1898"/>
                <a:gd name="T89" fmla="*/ 649 h 1876"/>
                <a:gd name="T90" fmla="*/ 631 w 1898"/>
                <a:gd name="T91" fmla="*/ 482 h 1876"/>
                <a:gd name="T92" fmla="*/ 802 w 1898"/>
                <a:gd name="T93" fmla="*/ 382 h 1876"/>
                <a:gd name="T94" fmla="*/ 1019 w 1898"/>
                <a:gd name="T95" fmla="*/ 327 h 1876"/>
                <a:gd name="T96" fmla="*/ 1039 w 1898"/>
                <a:gd name="T97" fmla="*/ 273 h 1876"/>
                <a:gd name="T98" fmla="*/ 806 w 1898"/>
                <a:gd name="T99" fmla="*/ 324 h 1876"/>
                <a:gd name="T100" fmla="*/ 612 w 1898"/>
                <a:gd name="T101" fmla="*/ 431 h 1876"/>
                <a:gd name="T102" fmla="*/ 454 w 1898"/>
                <a:gd name="T103" fmla="*/ 416 h 1876"/>
                <a:gd name="T104" fmla="*/ 442 w 1898"/>
                <a:gd name="T105" fmla="*/ 182 h 1876"/>
                <a:gd name="T106" fmla="*/ 369 w 1898"/>
                <a:gd name="T107" fmla="*/ 96 h 1876"/>
                <a:gd name="T108" fmla="*/ 280 w 1898"/>
                <a:gd name="T109" fmla="*/ 9 h 1876"/>
                <a:gd name="T110" fmla="*/ 9 w 1898"/>
                <a:gd name="T111" fmla="*/ 290 h 1876"/>
                <a:gd name="T112" fmla="*/ 277 w 1898"/>
                <a:gd name="T113" fmla="*/ 322 h 1876"/>
                <a:gd name="T114" fmla="*/ 143 w 1898"/>
                <a:gd name="T115" fmla="*/ 431 h 1876"/>
                <a:gd name="T116" fmla="*/ 216 w 1898"/>
                <a:gd name="T117" fmla="*/ 512 h 1876"/>
                <a:gd name="T118" fmla="*/ 296 w 1898"/>
                <a:gd name="T119" fmla="*/ 1148 h 1876"/>
                <a:gd name="T120" fmla="*/ 796 w 1898"/>
                <a:gd name="T121" fmla="*/ 1820 h 1876"/>
                <a:gd name="T122" fmla="*/ 1478 w 1898"/>
                <a:gd name="T123" fmla="*/ 1780 h 1876"/>
                <a:gd name="T124" fmla="*/ 1885 w 1898"/>
                <a:gd name="T125" fmla="*/ 122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8" h="1876">
                  <a:moveTo>
                    <a:pt x="1759" y="619"/>
                  </a:moveTo>
                  <a:lnTo>
                    <a:pt x="1732" y="583"/>
                  </a:lnTo>
                  <a:lnTo>
                    <a:pt x="1706" y="549"/>
                  </a:lnTo>
                  <a:lnTo>
                    <a:pt x="1676" y="517"/>
                  </a:lnTo>
                  <a:lnTo>
                    <a:pt x="1646" y="487"/>
                  </a:lnTo>
                  <a:lnTo>
                    <a:pt x="1612" y="459"/>
                  </a:lnTo>
                  <a:lnTo>
                    <a:pt x="1578" y="431"/>
                  </a:lnTo>
                  <a:lnTo>
                    <a:pt x="1544" y="406"/>
                  </a:lnTo>
                  <a:lnTo>
                    <a:pt x="1506" y="384"/>
                  </a:lnTo>
                  <a:lnTo>
                    <a:pt x="1469" y="363"/>
                  </a:lnTo>
                  <a:lnTo>
                    <a:pt x="1431" y="344"/>
                  </a:lnTo>
                  <a:lnTo>
                    <a:pt x="1391" y="327"/>
                  </a:lnTo>
                  <a:lnTo>
                    <a:pt x="1350" y="312"/>
                  </a:lnTo>
                  <a:lnTo>
                    <a:pt x="1309" y="299"/>
                  </a:lnTo>
                  <a:lnTo>
                    <a:pt x="1265" y="290"/>
                  </a:lnTo>
                  <a:lnTo>
                    <a:pt x="1222" y="282"/>
                  </a:lnTo>
                  <a:lnTo>
                    <a:pt x="1179" y="276"/>
                  </a:lnTo>
                  <a:lnTo>
                    <a:pt x="1167" y="276"/>
                  </a:lnTo>
                  <a:lnTo>
                    <a:pt x="1158" y="280"/>
                  </a:lnTo>
                  <a:lnTo>
                    <a:pt x="1152" y="288"/>
                  </a:lnTo>
                  <a:lnTo>
                    <a:pt x="1148" y="297"/>
                  </a:lnTo>
                  <a:lnTo>
                    <a:pt x="1148" y="308"/>
                  </a:lnTo>
                  <a:lnTo>
                    <a:pt x="1154" y="318"/>
                  </a:lnTo>
                  <a:lnTo>
                    <a:pt x="1162" y="324"/>
                  </a:lnTo>
                  <a:lnTo>
                    <a:pt x="1173" y="327"/>
                  </a:lnTo>
                  <a:lnTo>
                    <a:pt x="1214" y="333"/>
                  </a:lnTo>
                  <a:lnTo>
                    <a:pt x="1254" y="340"/>
                  </a:lnTo>
                  <a:lnTo>
                    <a:pt x="1293" y="350"/>
                  </a:lnTo>
                  <a:lnTo>
                    <a:pt x="1333" y="363"/>
                  </a:lnTo>
                  <a:lnTo>
                    <a:pt x="1371" y="376"/>
                  </a:lnTo>
                  <a:lnTo>
                    <a:pt x="1406" y="393"/>
                  </a:lnTo>
                  <a:lnTo>
                    <a:pt x="1444" y="410"/>
                  </a:lnTo>
                  <a:lnTo>
                    <a:pt x="1478" y="429"/>
                  </a:lnTo>
                  <a:lnTo>
                    <a:pt x="1512" y="451"/>
                  </a:lnTo>
                  <a:lnTo>
                    <a:pt x="1546" y="474"/>
                  </a:lnTo>
                  <a:lnTo>
                    <a:pt x="1578" y="500"/>
                  </a:lnTo>
                  <a:lnTo>
                    <a:pt x="1608" y="527"/>
                  </a:lnTo>
                  <a:lnTo>
                    <a:pt x="1636" y="555"/>
                  </a:lnTo>
                  <a:lnTo>
                    <a:pt x="1663" y="585"/>
                  </a:lnTo>
                  <a:lnTo>
                    <a:pt x="1689" y="617"/>
                  </a:lnTo>
                  <a:lnTo>
                    <a:pt x="1713" y="651"/>
                  </a:lnTo>
                  <a:lnTo>
                    <a:pt x="1753" y="717"/>
                  </a:lnTo>
                  <a:lnTo>
                    <a:pt x="1787" y="785"/>
                  </a:lnTo>
                  <a:lnTo>
                    <a:pt x="1811" y="854"/>
                  </a:lnTo>
                  <a:lnTo>
                    <a:pt x="1830" y="924"/>
                  </a:lnTo>
                  <a:lnTo>
                    <a:pt x="1840" y="997"/>
                  </a:lnTo>
                  <a:lnTo>
                    <a:pt x="1843" y="1069"/>
                  </a:lnTo>
                  <a:lnTo>
                    <a:pt x="1841" y="1140"/>
                  </a:lnTo>
                  <a:lnTo>
                    <a:pt x="1830" y="1212"/>
                  </a:lnTo>
                  <a:lnTo>
                    <a:pt x="1815" y="1281"/>
                  </a:lnTo>
                  <a:lnTo>
                    <a:pt x="1791" y="1351"/>
                  </a:lnTo>
                  <a:lnTo>
                    <a:pt x="1760" y="1417"/>
                  </a:lnTo>
                  <a:lnTo>
                    <a:pt x="1725" y="1479"/>
                  </a:lnTo>
                  <a:lnTo>
                    <a:pt x="1681" y="1539"/>
                  </a:lnTo>
                  <a:lnTo>
                    <a:pt x="1634" y="1594"/>
                  </a:lnTo>
                  <a:lnTo>
                    <a:pt x="1578" y="1646"/>
                  </a:lnTo>
                  <a:lnTo>
                    <a:pt x="1518" y="1692"/>
                  </a:lnTo>
                  <a:lnTo>
                    <a:pt x="1452" y="1731"/>
                  </a:lnTo>
                  <a:lnTo>
                    <a:pt x="1384" y="1765"/>
                  </a:lnTo>
                  <a:lnTo>
                    <a:pt x="1314" y="1789"/>
                  </a:lnTo>
                  <a:lnTo>
                    <a:pt x="1243" y="1808"/>
                  </a:lnTo>
                  <a:lnTo>
                    <a:pt x="1171" y="1818"/>
                  </a:lnTo>
                  <a:lnTo>
                    <a:pt x="1098" y="1823"/>
                  </a:lnTo>
                  <a:lnTo>
                    <a:pt x="1026" y="1820"/>
                  </a:lnTo>
                  <a:lnTo>
                    <a:pt x="955" y="1810"/>
                  </a:lnTo>
                  <a:lnTo>
                    <a:pt x="885" y="1793"/>
                  </a:lnTo>
                  <a:lnTo>
                    <a:pt x="817" y="1771"/>
                  </a:lnTo>
                  <a:lnTo>
                    <a:pt x="751" y="1740"/>
                  </a:lnTo>
                  <a:lnTo>
                    <a:pt x="689" y="1703"/>
                  </a:lnTo>
                  <a:lnTo>
                    <a:pt x="629" y="1661"/>
                  </a:lnTo>
                  <a:lnTo>
                    <a:pt x="574" y="1613"/>
                  </a:lnTo>
                  <a:lnTo>
                    <a:pt x="521" y="1558"/>
                  </a:lnTo>
                  <a:lnTo>
                    <a:pt x="476" y="1496"/>
                  </a:lnTo>
                  <a:lnTo>
                    <a:pt x="412" y="1383"/>
                  </a:lnTo>
                  <a:lnTo>
                    <a:pt x="371" y="1264"/>
                  </a:lnTo>
                  <a:lnTo>
                    <a:pt x="348" y="1142"/>
                  </a:lnTo>
                  <a:lnTo>
                    <a:pt x="348" y="1020"/>
                  </a:lnTo>
                  <a:lnTo>
                    <a:pt x="365" y="899"/>
                  </a:lnTo>
                  <a:lnTo>
                    <a:pt x="403" y="783"/>
                  </a:lnTo>
                  <a:lnTo>
                    <a:pt x="459" y="674"/>
                  </a:lnTo>
                  <a:lnTo>
                    <a:pt x="535" y="574"/>
                  </a:lnTo>
                  <a:lnTo>
                    <a:pt x="676" y="709"/>
                  </a:lnTo>
                  <a:lnTo>
                    <a:pt x="653" y="738"/>
                  </a:lnTo>
                  <a:lnTo>
                    <a:pt x="633" y="768"/>
                  </a:lnTo>
                  <a:lnTo>
                    <a:pt x="612" y="798"/>
                  </a:lnTo>
                  <a:lnTo>
                    <a:pt x="597" y="830"/>
                  </a:lnTo>
                  <a:lnTo>
                    <a:pt x="582" y="862"/>
                  </a:lnTo>
                  <a:lnTo>
                    <a:pt x="569" y="896"/>
                  </a:lnTo>
                  <a:lnTo>
                    <a:pt x="557" y="931"/>
                  </a:lnTo>
                  <a:lnTo>
                    <a:pt x="550" y="967"/>
                  </a:lnTo>
                  <a:lnTo>
                    <a:pt x="542" y="1022"/>
                  </a:lnTo>
                  <a:lnTo>
                    <a:pt x="540" y="1076"/>
                  </a:lnTo>
                  <a:lnTo>
                    <a:pt x="544" y="1129"/>
                  </a:lnTo>
                  <a:lnTo>
                    <a:pt x="552" y="1182"/>
                  </a:lnTo>
                  <a:lnTo>
                    <a:pt x="565" y="1234"/>
                  </a:lnTo>
                  <a:lnTo>
                    <a:pt x="584" y="1285"/>
                  </a:lnTo>
                  <a:lnTo>
                    <a:pt x="608" y="1332"/>
                  </a:lnTo>
                  <a:lnTo>
                    <a:pt x="636" y="1379"/>
                  </a:lnTo>
                  <a:lnTo>
                    <a:pt x="670" y="1424"/>
                  </a:lnTo>
                  <a:lnTo>
                    <a:pt x="708" y="1464"/>
                  </a:lnTo>
                  <a:lnTo>
                    <a:pt x="749" y="1500"/>
                  </a:lnTo>
                  <a:lnTo>
                    <a:pt x="793" y="1532"/>
                  </a:lnTo>
                  <a:lnTo>
                    <a:pt x="840" y="1558"/>
                  </a:lnTo>
                  <a:lnTo>
                    <a:pt x="887" y="1579"/>
                  </a:lnTo>
                  <a:lnTo>
                    <a:pt x="938" y="1597"/>
                  </a:lnTo>
                  <a:lnTo>
                    <a:pt x="988" y="1609"/>
                  </a:lnTo>
                  <a:lnTo>
                    <a:pt x="1041" y="1616"/>
                  </a:lnTo>
                  <a:lnTo>
                    <a:pt x="1094" y="1618"/>
                  </a:lnTo>
                  <a:lnTo>
                    <a:pt x="1147" y="1614"/>
                  </a:lnTo>
                  <a:lnTo>
                    <a:pt x="1199" y="1607"/>
                  </a:lnTo>
                  <a:lnTo>
                    <a:pt x="1252" y="1594"/>
                  </a:lnTo>
                  <a:lnTo>
                    <a:pt x="1303" y="1575"/>
                  </a:lnTo>
                  <a:lnTo>
                    <a:pt x="1354" y="1552"/>
                  </a:lnTo>
                  <a:lnTo>
                    <a:pt x="1401" y="1522"/>
                  </a:lnTo>
                  <a:lnTo>
                    <a:pt x="1446" y="1488"/>
                  </a:lnTo>
                  <a:lnTo>
                    <a:pt x="1486" y="1451"/>
                  </a:lnTo>
                  <a:lnTo>
                    <a:pt x="1521" y="1411"/>
                  </a:lnTo>
                  <a:lnTo>
                    <a:pt x="1553" y="1366"/>
                  </a:lnTo>
                  <a:lnTo>
                    <a:pt x="1580" y="1321"/>
                  </a:lnTo>
                  <a:lnTo>
                    <a:pt x="1602" y="1272"/>
                  </a:lnTo>
                  <a:lnTo>
                    <a:pt x="1619" y="1221"/>
                  </a:lnTo>
                  <a:lnTo>
                    <a:pt x="1631" y="1170"/>
                  </a:lnTo>
                  <a:lnTo>
                    <a:pt x="1638" y="1118"/>
                  </a:lnTo>
                  <a:lnTo>
                    <a:pt x="1640" y="1065"/>
                  </a:lnTo>
                  <a:lnTo>
                    <a:pt x="1638" y="1012"/>
                  </a:lnTo>
                  <a:lnTo>
                    <a:pt x="1631" y="960"/>
                  </a:lnTo>
                  <a:lnTo>
                    <a:pt x="1617" y="907"/>
                  </a:lnTo>
                  <a:lnTo>
                    <a:pt x="1599" y="856"/>
                  </a:lnTo>
                  <a:lnTo>
                    <a:pt x="1574" y="805"/>
                  </a:lnTo>
                  <a:lnTo>
                    <a:pt x="1546" y="758"/>
                  </a:lnTo>
                  <a:lnTo>
                    <a:pt x="1529" y="736"/>
                  </a:lnTo>
                  <a:lnTo>
                    <a:pt x="1512" y="715"/>
                  </a:lnTo>
                  <a:lnTo>
                    <a:pt x="1495" y="694"/>
                  </a:lnTo>
                  <a:lnTo>
                    <a:pt x="1476" y="675"/>
                  </a:lnTo>
                  <a:lnTo>
                    <a:pt x="1455" y="657"/>
                  </a:lnTo>
                  <a:lnTo>
                    <a:pt x="1435" y="640"/>
                  </a:lnTo>
                  <a:lnTo>
                    <a:pt x="1414" y="625"/>
                  </a:lnTo>
                  <a:lnTo>
                    <a:pt x="1391" y="610"/>
                  </a:lnTo>
                  <a:lnTo>
                    <a:pt x="1369" y="595"/>
                  </a:lnTo>
                  <a:lnTo>
                    <a:pt x="1346" y="581"/>
                  </a:lnTo>
                  <a:lnTo>
                    <a:pt x="1322" y="570"/>
                  </a:lnTo>
                  <a:lnTo>
                    <a:pt x="1297" y="559"/>
                  </a:lnTo>
                  <a:lnTo>
                    <a:pt x="1271" y="549"/>
                  </a:lnTo>
                  <a:lnTo>
                    <a:pt x="1245" y="542"/>
                  </a:lnTo>
                  <a:lnTo>
                    <a:pt x="1218" y="534"/>
                  </a:lnTo>
                  <a:lnTo>
                    <a:pt x="1192" y="529"/>
                  </a:lnTo>
                  <a:lnTo>
                    <a:pt x="1192" y="529"/>
                  </a:lnTo>
                  <a:lnTo>
                    <a:pt x="1182" y="529"/>
                  </a:lnTo>
                  <a:lnTo>
                    <a:pt x="1173" y="534"/>
                  </a:lnTo>
                  <a:lnTo>
                    <a:pt x="1165" y="542"/>
                  </a:lnTo>
                  <a:lnTo>
                    <a:pt x="1162" y="551"/>
                  </a:lnTo>
                  <a:lnTo>
                    <a:pt x="1162" y="561"/>
                  </a:lnTo>
                  <a:lnTo>
                    <a:pt x="1165" y="570"/>
                  </a:lnTo>
                  <a:lnTo>
                    <a:pt x="1173" y="578"/>
                  </a:lnTo>
                  <a:lnTo>
                    <a:pt x="1182" y="581"/>
                  </a:lnTo>
                  <a:lnTo>
                    <a:pt x="1182" y="581"/>
                  </a:lnTo>
                  <a:lnTo>
                    <a:pt x="1207" y="587"/>
                  </a:lnTo>
                  <a:lnTo>
                    <a:pt x="1229" y="593"/>
                  </a:lnTo>
                  <a:lnTo>
                    <a:pt x="1254" y="600"/>
                  </a:lnTo>
                  <a:lnTo>
                    <a:pt x="1277" y="610"/>
                  </a:lnTo>
                  <a:lnTo>
                    <a:pt x="1299" y="619"/>
                  </a:lnTo>
                  <a:lnTo>
                    <a:pt x="1320" y="630"/>
                  </a:lnTo>
                  <a:lnTo>
                    <a:pt x="1341" y="642"/>
                  </a:lnTo>
                  <a:lnTo>
                    <a:pt x="1361" y="655"/>
                  </a:lnTo>
                  <a:lnTo>
                    <a:pt x="1382" y="668"/>
                  </a:lnTo>
                  <a:lnTo>
                    <a:pt x="1401" y="683"/>
                  </a:lnTo>
                  <a:lnTo>
                    <a:pt x="1420" y="698"/>
                  </a:lnTo>
                  <a:lnTo>
                    <a:pt x="1437" y="715"/>
                  </a:lnTo>
                  <a:lnTo>
                    <a:pt x="1454" y="732"/>
                  </a:lnTo>
                  <a:lnTo>
                    <a:pt x="1470" y="751"/>
                  </a:lnTo>
                  <a:lnTo>
                    <a:pt x="1486" y="770"/>
                  </a:lnTo>
                  <a:lnTo>
                    <a:pt x="1501" y="790"/>
                  </a:lnTo>
                  <a:lnTo>
                    <a:pt x="1550" y="879"/>
                  </a:lnTo>
                  <a:lnTo>
                    <a:pt x="1578" y="971"/>
                  </a:lnTo>
                  <a:lnTo>
                    <a:pt x="1587" y="1067"/>
                  </a:lnTo>
                  <a:lnTo>
                    <a:pt x="1578" y="1161"/>
                  </a:lnTo>
                  <a:lnTo>
                    <a:pt x="1551" y="1253"/>
                  </a:lnTo>
                  <a:lnTo>
                    <a:pt x="1508" y="1338"/>
                  </a:lnTo>
                  <a:lnTo>
                    <a:pt x="1448" y="1415"/>
                  </a:lnTo>
                  <a:lnTo>
                    <a:pt x="1371" y="1479"/>
                  </a:lnTo>
                  <a:lnTo>
                    <a:pt x="1327" y="1505"/>
                  </a:lnTo>
                  <a:lnTo>
                    <a:pt x="1282" y="1526"/>
                  </a:lnTo>
                  <a:lnTo>
                    <a:pt x="1237" y="1543"/>
                  </a:lnTo>
                  <a:lnTo>
                    <a:pt x="1190" y="1554"/>
                  </a:lnTo>
                  <a:lnTo>
                    <a:pt x="1141" y="1562"/>
                  </a:lnTo>
                  <a:lnTo>
                    <a:pt x="1094" y="1564"/>
                  </a:lnTo>
                  <a:lnTo>
                    <a:pt x="1047" y="1562"/>
                  </a:lnTo>
                  <a:lnTo>
                    <a:pt x="1000" y="1556"/>
                  </a:lnTo>
                  <a:lnTo>
                    <a:pt x="953" y="1545"/>
                  </a:lnTo>
                  <a:lnTo>
                    <a:pt x="907" y="1530"/>
                  </a:lnTo>
                  <a:lnTo>
                    <a:pt x="864" y="1509"/>
                  </a:lnTo>
                  <a:lnTo>
                    <a:pt x="823" y="1486"/>
                  </a:lnTo>
                  <a:lnTo>
                    <a:pt x="783" y="1458"/>
                  </a:lnTo>
                  <a:lnTo>
                    <a:pt x="746" y="1426"/>
                  </a:lnTo>
                  <a:lnTo>
                    <a:pt x="712" y="1389"/>
                  </a:lnTo>
                  <a:lnTo>
                    <a:pt x="682" y="1349"/>
                  </a:lnTo>
                  <a:lnTo>
                    <a:pt x="655" y="1308"/>
                  </a:lnTo>
                  <a:lnTo>
                    <a:pt x="634" y="1263"/>
                  </a:lnTo>
                  <a:lnTo>
                    <a:pt x="617" y="1217"/>
                  </a:lnTo>
                  <a:lnTo>
                    <a:pt x="606" y="1170"/>
                  </a:lnTo>
                  <a:lnTo>
                    <a:pt x="599" y="1123"/>
                  </a:lnTo>
                  <a:lnTo>
                    <a:pt x="595" y="1074"/>
                  </a:lnTo>
                  <a:lnTo>
                    <a:pt x="597" y="1025"/>
                  </a:lnTo>
                  <a:lnTo>
                    <a:pt x="604" y="977"/>
                  </a:lnTo>
                  <a:lnTo>
                    <a:pt x="612" y="945"/>
                  </a:lnTo>
                  <a:lnTo>
                    <a:pt x="619" y="913"/>
                  </a:lnTo>
                  <a:lnTo>
                    <a:pt x="631" y="882"/>
                  </a:lnTo>
                  <a:lnTo>
                    <a:pt x="644" y="854"/>
                  </a:lnTo>
                  <a:lnTo>
                    <a:pt x="659" y="826"/>
                  </a:lnTo>
                  <a:lnTo>
                    <a:pt x="676" y="798"/>
                  </a:lnTo>
                  <a:lnTo>
                    <a:pt x="695" y="771"/>
                  </a:lnTo>
                  <a:lnTo>
                    <a:pt x="714" y="747"/>
                  </a:lnTo>
                  <a:lnTo>
                    <a:pt x="860" y="888"/>
                  </a:lnTo>
                  <a:lnTo>
                    <a:pt x="849" y="903"/>
                  </a:lnTo>
                  <a:lnTo>
                    <a:pt x="838" y="918"/>
                  </a:lnTo>
                  <a:lnTo>
                    <a:pt x="828" y="933"/>
                  </a:lnTo>
                  <a:lnTo>
                    <a:pt x="821" y="950"/>
                  </a:lnTo>
                  <a:lnTo>
                    <a:pt x="813" y="967"/>
                  </a:lnTo>
                  <a:lnTo>
                    <a:pt x="808" y="984"/>
                  </a:lnTo>
                  <a:lnTo>
                    <a:pt x="802" y="1003"/>
                  </a:lnTo>
                  <a:lnTo>
                    <a:pt x="798" y="1022"/>
                  </a:lnTo>
                  <a:lnTo>
                    <a:pt x="794" y="1050"/>
                  </a:lnTo>
                  <a:lnTo>
                    <a:pt x="793" y="1080"/>
                  </a:lnTo>
                  <a:lnTo>
                    <a:pt x="794" y="1108"/>
                  </a:lnTo>
                  <a:lnTo>
                    <a:pt x="798" y="1136"/>
                  </a:lnTo>
                  <a:lnTo>
                    <a:pt x="806" y="1163"/>
                  </a:lnTo>
                  <a:lnTo>
                    <a:pt x="815" y="1189"/>
                  </a:lnTo>
                  <a:lnTo>
                    <a:pt x="828" y="1215"/>
                  </a:lnTo>
                  <a:lnTo>
                    <a:pt x="843" y="1240"/>
                  </a:lnTo>
                  <a:lnTo>
                    <a:pt x="862" y="1264"/>
                  </a:lnTo>
                  <a:lnTo>
                    <a:pt x="881" y="1285"/>
                  </a:lnTo>
                  <a:lnTo>
                    <a:pt x="904" y="1304"/>
                  </a:lnTo>
                  <a:lnTo>
                    <a:pt x="928" y="1321"/>
                  </a:lnTo>
                  <a:lnTo>
                    <a:pt x="953" y="1336"/>
                  </a:lnTo>
                  <a:lnTo>
                    <a:pt x="977" y="1347"/>
                  </a:lnTo>
                  <a:lnTo>
                    <a:pt x="1005" y="1357"/>
                  </a:lnTo>
                  <a:lnTo>
                    <a:pt x="1032" y="1362"/>
                  </a:lnTo>
                  <a:lnTo>
                    <a:pt x="1060" y="1366"/>
                  </a:lnTo>
                  <a:lnTo>
                    <a:pt x="1088" y="1368"/>
                  </a:lnTo>
                  <a:lnTo>
                    <a:pt x="1116" y="1366"/>
                  </a:lnTo>
                  <a:lnTo>
                    <a:pt x="1145" y="1362"/>
                  </a:lnTo>
                  <a:lnTo>
                    <a:pt x="1171" y="1355"/>
                  </a:lnTo>
                  <a:lnTo>
                    <a:pt x="1199" y="1345"/>
                  </a:lnTo>
                  <a:lnTo>
                    <a:pt x="1226" y="1332"/>
                  </a:lnTo>
                  <a:lnTo>
                    <a:pt x="1250" y="1317"/>
                  </a:lnTo>
                  <a:lnTo>
                    <a:pt x="1275" y="1300"/>
                  </a:lnTo>
                  <a:lnTo>
                    <a:pt x="1295" y="1279"/>
                  </a:lnTo>
                  <a:lnTo>
                    <a:pt x="1314" y="1259"/>
                  </a:lnTo>
                  <a:lnTo>
                    <a:pt x="1331" y="1236"/>
                  </a:lnTo>
                  <a:lnTo>
                    <a:pt x="1346" y="1212"/>
                  </a:lnTo>
                  <a:lnTo>
                    <a:pt x="1357" y="1185"/>
                  </a:lnTo>
                  <a:lnTo>
                    <a:pt x="1367" y="1157"/>
                  </a:lnTo>
                  <a:lnTo>
                    <a:pt x="1373" y="1129"/>
                  </a:lnTo>
                  <a:lnTo>
                    <a:pt x="1376" y="1101"/>
                  </a:lnTo>
                  <a:lnTo>
                    <a:pt x="1378" y="1072"/>
                  </a:lnTo>
                  <a:lnTo>
                    <a:pt x="1376" y="1044"/>
                  </a:lnTo>
                  <a:lnTo>
                    <a:pt x="1373" y="1016"/>
                  </a:lnTo>
                  <a:lnTo>
                    <a:pt x="1365" y="988"/>
                  </a:lnTo>
                  <a:lnTo>
                    <a:pt x="1356" y="961"/>
                  </a:lnTo>
                  <a:lnTo>
                    <a:pt x="1342" y="935"/>
                  </a:lnTo>
                  <a:lnTo>
                    <a:pt x="1327" y="911"/>
                  </a:lnTo>
                  <a:lnTo>
                    <a:pt x="1312" y="892"/>
                  </a:lnTo>
                  <a:lnTo>
                    <a:pt x="1297" y="873"/>
                  </a:lnTo>
                  <a:lnTo>
                    <a:pt x="1280" y="856"/>
                  </a:lnTo>
                  <a:lnTo>
                    <a:pt x="1261" y="841"/>
                  </a:lnTo>
                  <a:lnTo>
                    <a:pt x="1243" y="828"/>
                  </a:lnTo>
                  <a:lnTo>
                    <a:pt x="1222" y="817"/>
                  </a:lnTo>
                  <a:lnTo>
                    <a:pt x="1199" y="807"/>
                  </a:lnTo>
                  <a:lnTo>
                    <a:pt x="1177" y="798"/>
                  </a:lnTo>
                  <a:lnTo>
                    <a:pt x="1165" y="796"/>
                  </a:lnTo>
                  <a:lnTo>
                    <a:pt x="1156" y="800"/>
                  </a:lnTo>
                  <a:lnTo>
                    <a:pt x="1148" y="805"/>
                  </a:lnTo>
                  <a:lnTo>
                    <a:pt x="1143" y="815"/>
                  </a:lnTo>
                  <a:lnTo>
                    <a:pt x="1141" y="826"/>
                  </a:lnTo>
                  <a:lnTo>
                    <a:pt x="1143" y="835"/>
                  </a:lnTo>
                  <a:lnTo>
                    <a:pt x="1150" y="843"/>
                  </a:lnTo>
                  <a:lnTo>
                    <a:pt x="1160" y="849"/>
                  </a:lnTo>
                  <a:lnTo>
                    <a:pt x="1160" y="849"/>
                  </a:lnTo>
                  <a:lnTo>
                    <a:pt x="1179" y="856"/>
                  </a:lnTo>
                  <a:lnTo>
                    <a:pt x="1196" y="864"/>
                  </a:lnTo>
                  <a:lnTo>
                    <a:pt x="1213" y="873"/>
                  </a:lnTo>
                  <a:lnTo>
                    <a:pt x="1229" y="884"/>
                  </a:lnTo>
                  <a:lnTo>
                    <a:pt x="1245" y="897"/>
                  </a:lnTo>
                  <a:lnTo>
                    <a:pt x="1258" y="911"/>
                  </a:lnTo>
                  <a:lnTo>
                    <a:pt x="1271" y="926"/>
                  </a:lnTo>
                  <a:lnTo>
                    <a:pt x="1282" y="941"/>
                  </a:lnTo>
                  <a:lnTo>
                    <a:pt x="1305" y="982"/>
                  </a:lnTo>
                  <a:lnTo>
                    <a:pt x="1318" y="1027"/>
                  </a:lnTo>
                  <a:lnTo>
                    <a:pt x="1324" y="1072"/>
                  </a:lnTo>
                  <a:lnTo>
                    <a:pt x="1320" y="1120"/>
                  </a:lnTo>
                  <a:lnTo>
                    <a:pt x="1314" y="1142"/>
                  </a:lnTo>
                  <a:lnTo>
                    <a:pt x="1307" y="1165"/>
                  </a:lnTo>
                  <a:lnTo>
                    <a:pt x="1297" y="1185"/>
                  </a:lnTo>
                  <a:lnTo>
                    <a:pt x="1286" y="1206"/>
                  </a:lnTo>
                  <a:lnTo>
                    <a:pt x="1271" y="1225"/>
                  </a:lnTo>
                  <a:lnTo>
                    <a:pt x="1256" y="1242"/>
                  </a:lnTo>
                  <a:lnTo>
                    <a:pt x="1239" y="1257"/>
                  </a:lnTo>
                  <a:lnTo>
                    <a:pt x="1220" y="1272"/>
                  </a:lnTo>
                  <a:lnTo>
                    <a:pt x="1199" y="1285"/>
                  </a:lnTo>
                  <a:lnTo>
                    <a:pt x="1177" y="1295"/>
                  </a:lnTo>
                  <a:lnTo>
                    <a:pt x="1156" y="1302"/>
                  </a:lnTo>
                  <a:lnTo>
                    <a:pt x="1133" y="1308"/>
                  </a:lnTo>
                  <a:lnTo>
                    <a:pt x="1111" y="1311"/>
                  </a:lnTo>
                  <a:lnTo>
                    <a:pt x="1086" y="1313"/>
                  </a:lnTo>
                  <a:lnTo>
                    <a:pt x="1064" y="1313"/>
                  </a:lnTo>
                  <a:lnTo>
                    <a:pt x="1041" y="1310"/>
                  </a:lnTo>
                  <a:lnTo>
                    <a:pt x="1019" y="1304"/>
                  </a:lnTo>
                  <a:lnTo>
                    <a:pt x="998" y="1296"/>
                  </a:lnTo>
                  <a:lnTo>
                    <a:pt x="977" y="1287"/>
                  </a:lnTo>
                  <a:lnTo>
                    <a:pt x="956" y="1276"/>
                  </a:lnTo>
                  <a:lnTo>
                    <a:pt x="938" y="1263"/>
                  </a:lnTo>
                  <a:lnTo>
                    <a:pt x="921" y="1247"/>
                  </a:lnTo>
                  <a:lnTo>
                    <a:pt x="904" y="1229"/>
                  </a:lnTo>
                  <a:lnTo>
                    <a:pt x="889" y="1210"/>
                  </a:lnTo>
                  <a:lnTo>
                    <a:pt x="866" y="1168"/>
                  </a:lnTo>
                  <a:lnTo>
                    <a:pt x="853" y="1123"/>
                  </a:lnTo>
                  <a:lnTo>
                    <a:pt x="847" y="1078"/>
                  </a:lnTo>
                  <a:lnTo>
                    <a:pt x="851" y="1031"/>
                  </a:lnTo>
                  <a:lnTo>
                    <a:pt x="859" y="1003"/>
                  </a:lnTo>
                  <a:lnTo>
                    <a:pt x="870" y="975"/>
                  </a:lnTo>
                  <a:lnTo>
                    <a:pt x="883" y="950"/>
                  </a:lnTo>
                  <a:lnTo>
                    <a:pt x="900" y="926"/>
                  </a:lnTo>
                  <a:lnTo>
                    <a:pt x="1096" y="1116"/>
                  </a:lnTo>
                  <a:lnTo>
                    <a:pt x="1103" y="1121"/>
                  </a:lnTo>
                  <a:lnTo>
                    <a:pt x="1115" y="1123"/>
                  </a:lnTo>
                  <a:lnTo>
                    <a:pt x="1124" y="1121"/>
                  </a:lnTo>
                  <a:lnTo>
                    <a:pt x="1133" y="1116"/>
                  </a:lnTo>
                  <a:lnTo>
                    <a:pt x="1139" y="1106"/>
                  </a:lnTo>
                  <a:lnTo>
                    <a:pt x="1141" y="1095"/>
                  </a:lnTo>
                  <a:lnTo>
                    <a:pt x="1139" y="1086"/>
                  </a:lnTo>
                  <a:lnTo>
                    <a:pt x="1133" y="1076"/>
                  </a:lnTo>
                  <a:lnTo>
                    <a:pt x="939" y="888"/>
                  </a:lnTo>
                  <a:lnTo>
                    <a:pt x="943" y="886"/>
                  </a:lnTo>
                  <a:lnTo>
                    <a:pt x="945" y="884"/>
                  </a:lnTo>
                  <a:lnTo>
                    <a:pt x="949" y="881"/>
                  </a:lnTo>
                  <a:lnTo>
                    <a:pt x="951" y="879"/>
                  </a:lnTo>
                  <a:lnTo>
                    <a:pt x="962" y="871"/>
                  </a:lnTo>
                  <a:lnTo>
                    <a:pt x="975" y="864"/>
                  </a:lnTo>
                  <a:lnTo>
                    <a:pt x="988" y="858"/>
                  </a:lnTo>
                  <a:lnTo>
                    <a:pt x="1000" y="852"/>
                  </a:lnTo>
                  <a:lnTo>
                    <a:pt x="1013" y="849"/>
                  </a:lnTo>
                  <a:lnTo>
                    <a:pt x="1026" y="845"/>
                  </a:lnTo>
                  <a:lnTo>
                    <a:pt x="1041" y="841"/>
                  </a:lnTo>
                  <a:lnTo>
                    <a:pt x="1054" y="839"/>
                  </a:lnTo>
                  <a:lnTo>
                    <a:pt x="1054" y="839"/>
                  </a:lnTo>
                  <a:lnTo>
                    <a:pt x="1064" y="835"/>
                  </a:lnTo>
                  <a:lnTo>
                    <a:pt x="1071" y="830"/>
                  </a:lnTo>
                  <a:lnTo>
                    <a:pt x="1077" y="820"/>
                  </a:lnTo>
                  <a:lnTo>
                    <a:pt x="1077" y="809"/>
                  </a:lnTo>
                  <a:lnTo>
                    <a:pt x="1073" y="800"/>
                  </a:lnTo>
                  <a:lnTo>
                    <a:pt x="1068" y="792"/>
                  </a:lnTo>
                  <a:lnTo>
                    <a:pt x="1058" y="786"/>
                  </a:lnTo>
                  <a:lnTo>
                    <a:pt x="1047" y="786"/>
                  </a:lnTo>
                  <a:lnTo>
                    <a:pt x="1030" y="788"/>
                  </a:lnTo>
                  <a:lnTo>
                    <a:pt x="1013" y="792"/>
                  </a:lnTo>
                  <a:lnTo>
                    <a:pt x="998" y="798"/>
                  </a:lnTo>
                  <a:lnTo>
                    <a:pt x="981" y="802"/>
                  </a:lnTo>
                  <a:lnTo>
                    <a:pt x="966" y="809"/>
                  </a:lnTo>
                  <a:lnTo>
                    <a:pt x="951" y="817"/>
                  </a:lnTo>
                  <a:lnTo>
                    <a:pt x="936" y="824"/>
                  </a:lnTo>
                  <a:lnTo>
                    <a:pt x="921" y="833"/>
                  </a:lnTo>
                  <a:lnTo>
                    <a:pt x="915" y="837"/>
                  </a:lnTo>
                  <a:lnTo>
                    <a:pt x="909" y="841"/>
                  </a:lnTo>
                  <a:lnTo>
                    <a:pt x="904" y="847"/>
                  </a:lnTo>
                  <a:lnTo>
                    <a:pt x="900" y="850"/>
                  </a:lnTo>
                  <a:lnTo>
                    <a:pt x="751" y="707"/>
                  </a:lnTo>
                  <a:lnTo>
                    <a:pt x="759" y="702"/>
                  </a:lnTo>
                  <a:lnTo>
                    <a:pt x="766" y="694"/>
                  </a:lnTo>
                  <a:lnTo>
                    <a:pt x="774" y="689"/>
                  </a:lnTo>
                  <a:lnTo>
                    <a:pt x="781" y="683"/>
                  </a:lnTo>
                  <a:lnTo>
                    <a:pt x="789" y="677"/>
                  </a:lnTo>
                  <a:lnTo>
                    <a:pt x="796" y="672"/>
                  </a:lnTo>
                  <a:lnTo>
                    <a:pt x="804" y="666"/>
                  </a:lnTo>
                  <a:lnTo>
                    <a:pt x="811" y="660"/>
                  </a:lnTo>
                  <a:lnTo>
                    <a:pt x="838" y="643"/>
                  </a:lnTo>
                  <a:lnTo>
                    <a:pt x="864" y="628"/>
                  </a:lnTo>
                  <a:lnTo>
                    <a:pt x="892" y="615"/>
                  </a:lnTo>
                  <a:lnTo>
                    <a:pt x="921" y="604"/>
                  </a:lnTo>
                  <a:lnTo>
                    <a:pt x="949" y="595"/>
                  </a:lnTo>
                  <a:lnTo>
                    <a:pt x="979" y="587"/>
                  </a:lnTo>
                  <a:lnTo>
                    <a:pt x="1009" y="579"/>
                  </a:lnTo>
                  <a:lnTo>
                    <a:pt x="1039" y="576"/>
                  </a:lnTo>
                  <a:lnTo>
                    <a:pt x="1039" y="576"/>
                  </a:lnTo>
                  <a:lnTo>
                    <a:pt x="1049" y="574"/>
                  </a:lnTo>
                  <a:lnTo>
                    <a:pt x="1058" y="566"/>
                  </a:lnTo>
                  <a:lnTo>
                    <a:pt x="1062" y="557"/>
                  </a:lnTo>
                  <a:lnTo>
                    <a:pt x="1064" y="546"/>
                  </a:lnTo>
                  <a:lnTo>
                    <a:pt x="1060" y="536"/>
                  </a:lnTo>
                  <a:lnTo>
                    <a:pt x="1054" y="529"/>
                  </a:lnTo>
                  <a:lnTo>
                    <a:pt x="1045" y="523"/>
                  </a:lnTo>
                  <a:lnTo>
                    <a:pt x="1034" y="523"/>
                  </a:lnTo>
                  <a:lnTo>
                    <a:pt x="1034" y="523"/>
                  </a:lnTo>
                  <a:lnTo>
                    <a:pt x="1000" y="527"/>
                  </a:lnTo>
                  <a:lnTo>
                    <a:pt x="966" y="534"/>
                  </a:lnTo>
                  <a:lnTo>
                    <a:pt x="934" y="544"/>
                  </a:lnTo>
                  <a:lnTo>
                    <a:pt x="902" y="553"/>
                  </a:lnTo>
                  <a:lnTo>
                    <a:pt x="870" y="566"/>
                  </a:lnTo>
                  <a:lnTo>
                    <a:pt x="840" y="581"/>
                  </a:lnTo>
                  <a:lnTo>
                    <a:pt x="810" y="596"/>
                  </a:lnTo>
                  <a:lnTo>
                    <a:pt x="781" y="615"/>
                  </a:lnTo>
                  <a:lnTo>
                    <a:pt x="772" y="621"/>
                  </a:lnTo>
                  <a:lnTo>
                    <a:pt x="762" y="628"/>
                  </a:lnTo>
                  <a:lnTo>
                    <a:pt x="755" y="634"/>
                  </a:lnTo>
                  <a:lnTo>
                    <a:pt x="746" y="642"/>
                  </a:lnTo>
                  <a:lnTo>
                    <a:pt x="738" y="649"/>
                  </a:lnTo>
                  <a:lnTo>
                    <a:pt x="729" y="657"/>
                  </a:lnTo>
                  <a:lnTo>
                    <a:pt x="721" y="662"/>
                  </a:lnTo>
                  <a:lnTo>
                    <a:pt x="714" y="670"/>
                  </a:lnTo>
                  <a:lnTo>
                    <a:pt x="572" y="534"/>
                  </a:lnTo>
                  <a:lnTo>
                    <a:pt x="584" y="523"/>
                  </a:lnTo>
                  <a:lnTo>
                    <a:pt x="595" y="514"/>
                  </a:lnTo>
                  <a:lnTo>
                    <a:pt x="606" y="502"/>
                  </a:lnTo>
                  <a:lnTo>
                    <a:pt x="619" y="493"/>
                  </a:lnTo>
                  <a:lnTo>
                    <a:pt x="631" y="482"/>
                  </a:lnTo>
                  <a:lnTo>
                    <a:pt x="644" y="472"/>
                  </a:lnTo>
                  <a:lnTo>
                    <a:pt x="657" y="463"/>
                  </a:lnTo>
                  <a:lnTo>
                    <a:pt x="670" y="453"/>
                  </a:lnTo>
                  <a:lnTo>
                    <a:pt x="691" y="440"/>
                  </a:lnTo>
                  <a:lnTo>
                    <a:pt x="714" y="427"/>
                  </a:lnTo>
                  <a:lnTo>
                    <a:pt x="734" y="414"/>
                  </a:lnTo>
                  <a:lnTo>
                    <a:pt x="757" y="403"/>
                  </a:lnTo>
                  <a:lnTo>
                    <a:pt x="779" y="393"/>
                  </a:lnTo>
                  <a:lnTo>
                    <a:pt x="802" y="382"/>
                  </a:lnTo>
                  <a:lnTo>
                    <a:pt x="825" y="372"/>
                  </a:lnTo>
                  <a:lnTo>
                    <a:pt x="849" y="365"/>
                  </a:lnTo>
                  <a:lnTo>
                    <a:pt x="872" y="357"/>
                  </a:lnTo>
                  <a:lnTo>
                    <a:pt x="896" y="350"/>
                  </a:lnTo>
                  <a:lnTo>
                    <a:pt x="921" y="344"/>
                  </a:lnTo>
                  <a:lnTo>
                    <a:pt x="945" y="339"/>
                  </a:lnTo>
                  <a:lnTo>
                    <a:pt x="970" y="335"/>
                  </a:lnTo>
                  <a:lnTo>
                    <a:pt x="994" y="331"/>
                  </a:lnTo>
                  <a:lnTo>
                    <a:pt x="1019" y="327"/>
                  </a:lnTo>
                  <a:lnTo>
                    <a:pt x="1043" y="325"/>
                  </a:lnTo>
                  <a:lnTo>
                    <a:pt x="1054" y="322"/>
                  </a:lnTo>
                  <a:lnTo>
                    <a:pt x="1062" y="316"/>
                  </a:lnTo>
                  <a:lnTo>
                    <a:pt x="1068" y="308"/>
                  </a:lnTo>
                  <a:lnTo>
                    <a:pt x="1069" y="297"/>
                  </a:lnTo>
                  <a:lnTo>
                    <a:pt x="1066" y="288"/>
                  </a:lnTo>
                  <a:lnTo>
                    <a:pt x="1060" y="280"/>
                  </a:lnTo>
                  <a:lnTo>
                    <a:pt x="1051" y="275"/>
                  </a:lnTo>
                  <a:lnTo>
                    <a:pt x="1039" y="273"/>
                  </a:lnTo>
                  <a:lnTo>
                    <a:pt x="1013" y="275"/>
                  </a:lnTo>
                  <a:lnTo>
                    <a:pt x="987" y="278"/>
                  </a:lnTo>
                  <a:lnTo>
                    <a:pt x="960" y="282"/>
                  </a:lnTo>
                  <a:lnTo>
                    <a:pt x="934" y="286"/>
                  </a:lnTo>
                  <a:lnTo>
                    <a:pt x="907" y="292"/>
                  </a:lnTo>
                  <a:lnTo>
                    <a:pt x="881" y="299"/>
                  </a:lnTo>
                  <a:lnTo>
                    <a:pt x="857" y="307"/>
                  </a:lnTo>
                  <a:lnTo>
                    <a:pt x="830" y="314"/>
                  </a:lnTo>
                  <a:lnTo>
                    <a:pt x="806" y="324"/>
                  </a:lnTo>
                  <a:lnTo>
                    <a:pt x="781" y="333"/>
                  </a:lnTo>
                  <a:lnTo>
                    <a:pt x="757" y="344"/>
                  </a:lnTo>
                  <a:lnTo>
                    <a:pt x="732" y="356"/>
                  </a:lnTo>
                  <a:lnTo>
                    <a:pt x="708" y="369"/>
                  </a:lnTo>
                  <a:lnTo>
                    <a:pt x="685" y="382"/>
                  </a:lnTo>
                  <a:lnTo>
                    <a:pt x="663" y="395"/>
                  </a:lnTo>
                  <a:lnTo>
                    <a:pt x="640" y="410"/>
                  </a:lnTo>
                  <a:lnTo>
                    <a:pt x="625" y="420"/>
                  </a:lnTo>
                  <a:lnTo>
                    <a:pt x="612" y="431"/>
                  </a:lnTo>
                  <a:lnTo>
                    <a:pt x="597" y="440"/>
                  </a:lnTo>
                  <a:lnTo>
                    <a:pt x="584" y="451"/>
                  </a:lnTo>
                  <a:lnTo>
                    <a:pt x="570" y="463"/>
                  </a:lnTo>
                  <a:lnTo>
                    <a:pt x="559" y="474"/>
                  </a:lnTo>
                  <a:lnTo>
                    <a:pt x="546" y="485"/>
                  </a:lnTo>
                  <a:lnTo>
                    <a:pt x="533" y="497"/>
                  </a:lnTo>
                  <a:lnTo>
                    <a:pt x="454" y="416"/>
                  </a:lnTo>
                  <a:lnTo>
                    <a:pt x="454" y="416"/>
                  </a:lnTo>
                  <a:lnTo>
                    <a:pt x="454" y="416"/>
                  </a:lnTo>
                  <a:lnTo>
                    <a:pt x="454" y="416"/>
                  </a:lnTo>
                  <a:lnTo>
                    <a:pt x="454" y="414"/>
                  </a:lnTo>
                  <a:lnTo>
                    <a:pt x="486" y="209"/>
                  </a:lnTo>
                  <a:lnTo>
                    <a:pt x="486" y="197"/>
                  </a:lnTo>
                  <a:lnTo>
                    <a:pt x="480" y="188"/>
                  </a:lnTo>
                  <a:lnTo>
                    <a:pt x="473" y="181"/>
                  </a:lnTo>
                  <a:lnTo>
                    <a:pt x="463" y="177"/>
                  </a:lnTo>
                  <a:lnTo>
                    <a:pt x="452" y="177"/>
                  </a:lnTo>
                  <a:lnTo>
                    <a:pt x="442" y="182"/>
                  </a:lnTo>
                  <a:lnTo>
                    <a:pt x="435" y="190"/>
                  </a:lnTo>
                  <a:lnTo>
                    <a:pt x="431" y="199"/>
                  </a:lnTo>
                  <a:lnTo>
                    <a:pt x="405" y="371"/>
                  </a:lnTo>
                  <a:lnTo>
                    <a:pt x="360" y="327"/>
                  </a:lnTo>
                  <a:lnTo>
                    <a:pt x="392" y="126"/>
                  </a:lnTo>
                  <a:lnTo>
                    <a:pt x="392" y="117"/>
                  </a:lnTo>
                  <a:lnTo>
                    <a:pt x="386" y="107"/>
                  </a:lnTo>
                  <a:lnTo>
                    <a:pt x="378" y="100"/>
                  </a:lnTo>
                  <a:lnTo>
                    <a:pt x="369" y="96"/>
                  </a:lnTo>
                  <a:lnTo>
                    <a:pt x="358" y="96"/>
                  </a:lnTo>
                  <a:lnTo>
                    <a:pt x="348" y="101"/>
                  </a:lnTo>
                  <a:lnTo>
                    <a:pt x="341" y="109"/>
                  </a:lnTo>
                  <a:lnTo>
                    <a:pt x="337" y="118"/>
                  </a:lnTo>
                  <a:lnTo>
                    <a:pt x="312" y="282"/>
                  </a:lnTo>
                  <a:lnTo>
                    <a:pt x="256" y="228"/>
                  </a:lnTo>
                  <a:lnTo>
                    <a:pt x="286" y="30"/>
                  </a:lnTo>
                  <a:lnTo>
                    <a:pt x="286" y="19"/>
                  </a:lnTo>
                  <a:lnTo>
                    <a:pt x="280" y="9"/>
                  </a:lnTo>
                  <a:lnTo>
                    <a:pt x="273" y="4"/>
                  </a:lnTo>
                  <a:lnTo>
                    <a:pt x="263" y="0"/>
                  </a:lnTo>
                  <a:lnTo>
                    <a:pt x="252" y="0"/>
                  </a:lnTo>
                  <a:lnTo>
                    <a:pt x="243" y="6"/>
                  </a:lnTo>
                  <a:lnTo>
                    <a:pt x="235" y="13"/>
                  </a:lnTo>
                  <a:lnTo>
                    <a:pt x="231" y="22"/>
                  </a:lnTo>
                  <a:lnTo>
                    <a:pt x="201" y="216"/>
                  </a:lnTo>
                  <a:lnTo>
                    <a:pt x="19" y="284"/>
                  </a:lnTo>
                  <a:lnTo>
                    <a:pt x="9" y="290"/>
                  </a:lnTo>
                  <a:lnTo>
                    <a:pt x="4" y="299"/>
                  </a:lnTo>
                  <a:lnTo>
                    <a:pt x="0" y="308"/>
                  </a:lnTo>
                  <a:lnTo>
                    <a:pt x="2" y="320"/>
                  </a:lnTo>
                  <a:lnTo>
                    <a:pt x="7" y="329"/>
                  </a:lnTo>
                  <a:lnTo>
                    <a:pt x="17" y="335"/>
                  </a:lnTo>
                  <a:lnTo>
                    <a:pt x="28" y="337"/>
                  </a:lnTo>
                  <a:lnTo>
                    <a:pt x="38" y="335"/>
                  </a:lnTo>
                  <a:lnTo>
                    <a:pt x="218" y="267"/>
                  </a:lnTo>
                  <a:lnTo>
                    <a:pt x="277" y="322"/>
                  </a:lnTo>
                  <a:lnTo>
                    <a:pt x="124" y="380"/>
                  </a:lnTo>
                  <a:lnTo>
                    <a:pt x="115" y="386"/>
                  </a:lnTo>
                  <a:lnTo>
                    <a:pt x="109" y="395"/>
                  </a:lnTo>
                  <a:lnTo>
                    <a:pt x="105" y="404"/>
                  </a:lnTo>
                  <a:lnTo>
                    <a:pt x="107" y="416"/>
                  </a:lnTo>
                  <a:lnTo>
                    <a:pt x="113" y="425"/>
                  </a:lnTo>
                  <a:lnTo>
                    <a:pt x="122" y="431"/>
                  </a:lnTo>
                  <a:lnTo>
                    <a:pt x="134" y="433"/>
                  </a:lnTo>
                  <a:lnTo>
                    <a:pt x="143" y="431"/>
                  </a:lnTo>
                  <a:lnTo>
                    <a:pt x="320" y="363"/>
                  </a:lnTo>
                  <a:lnTo>
                    <a:pt x="363" y="406"/>
                  </a:lnTo>
                  <a:lnTo>
                    <a:pt x="218" y="461"/>
                  </a:lnTo>
                  <a:lnTo>
                    <a:pt x="209" y="467"/>
                  </a:lnTo>
                  <a:lnTo>
                    <a:pt x="203" y="476"/>
                  </a:lnTo>
                  <a:lnTo>
                    <a:pt x="201" y="485"/>
                  </a:lnTo>
                  <a:lnTo>
                    <a:pt x="203" y="497"/>
                  </a:lnTo>
                  <a:lnTo>
                    <a:pt x="209" y="506"/>
                  </a:lnTo>
                  <a:lnTo>
                    <a:pt x="216" y="512"/>
                  </a:lnTo>
                  <a:lnTo>
                    <a:pt x="228" y="514"/>
                  </a:lnTo>
                  <a:lnTo>
                    <a:pt x="237" y="512"/>
                  </a:lnTo>
                  <a:lnTo>
                    <a:pt x="407" y="448"/>
                  </a:lnTo>
                  <a:lnTo>
                    <a:pt x="495" y="536"/>
                  </a:lnTo>
                  <a:lnTo>
                    <a:pt x="414" y="643"/>
                  </a:lnTo>
                  <a:lnTo>
                    <a:pt x="354" y="760"/>
                  </a:lnTo>
                  <a:lnTo>
                    <a:pt x="314" y="886"/>
                  </a:lnTo>
                  <a:lnTo>
                    <a:pt x="294" y="1016"/>
                  </a:lnTo>
                  <a:lnTo>
                    <a:pt x="296" y="1148"/>
                  </a:lnTo>
                  <a:lnTo>
                    <a:pt x="318" y="1278"/>
                  </a:lnTo>
                  <a:lnTo>
                    <a:pt x="363" y="1406"/>
                  </a:lnTo>
                  <a:lnTo>
                    <a:pt x="431" y="1526"/>
                  </a:lnTo>
                  <a:lnTo>
                    <a:pt x="480" y="1592"/>
                  </a:lnTo>
                  <a:lnTo>
                    <a:pt x="535" y="1650"/>
                  </a:lnTo>
                  <a:lnTo>
                    <a:pt x="595" y="1703"/>
                  </a:lnTo>
                  <a:lnTo>
                    <a:pt x="659" y="1748"/>
                  </a:lnTo>
                  <a:lnTo>
                    <a:pt x="727" y="1788"/>
                  </a:lnTo>
                  <a:lnTo>
                    <a:pt x="796" y="1820"/>
                  </a:lnTo>
                  <a:lnTo>
                    <a:pt x="870" y="1844"/>
                  </a:lnTo>
                  <a:lnTo>
                    <a:pt x="945" y="1863"/>
                  </a:lnTo>
                  <a:lnTo>
                    <a:pt x="1020" y="1874"/>
                  </a:lnTo>
                  <a:lnTo>
                    <a:pt x="1098" y="1876"/>
                  </a:lnTo>
                  <a:lnTo>
                    <a:pt x="1177" y="1872"/>
                  </a:lnTo>
                  <a:lnTo>
                    <a:pt x="1254" y="1861"/>
                  </a:lnTo>
                  <a:lnTo>
                    <a:pt x="1329" y="1842"/>
                  </a:lnTo>
                  <a:lnTo>
                    <a:pt x="1405" y="1814"/>
                  </a:lnTo>
                  <a:lnTo>
                    <a:pt x="1478" y="1780"/>
                  </a:lnTo>
                  <a:lnTo>
                    <a:pt x="1548" y="1737"/>
                  </a:lnTo>
                  <a:lnTo>
                    <a:pt x="1614" y="1688"/>
                  </a:lnTo>
                  <a:lnTo>
                    <a:pt x="1672" y="1631"/>
                  </a:lnTo>
                  <a:lnTo>
                    <a:pt x="1725" y="1573"/>
                  </a:lnTo>
                  <a:lnTo>
                    <a:pt x="1770" y="1507"/>
                  </a:lnTo>
                  <a:lnTo>
                    <a:pt x="1809" y="1441"/>
                  </a:lnTo>
                  <a:lnTo>
                    <a:pt x="1841" y="1370"/>
                  </a:lnTo>
                  <a:lnTo>
                    <a:pt x="1866" y="1296"/>
                  </a:lnTo>
                  <a:lnTo>
                    <a:pt x="1885" y="1221"/>
                  </a:lnTo>
                  <a:lnTo>
                    <a:pt x="1894" y="1146"/>
                  </a:lnTo>
                  <a:lnTo>
                    <a:pt x="1898" y="1069"/>
                  </a:lnTo>
                  <a:lnTo>
                    <a:pt x="1894" y="990"/>
                  </a:lnTo>
                  <a:lnTo>
                    <a:pt x="1883" y="913"/>
                  </a:lnTo>
                  <a:lnTo>
                    <a:pt x="1864" y="837"/>
                  </a:lnTo>
                  <a:lnTo>
                    <a:pt x="1836" y="762"/>
                  </a:lnTo>
                  <a:lnTo>
                    <a:pt x="1802" y="689"/>
                  </a:lnTo>
                  <a:lnTo>
                    <a:pt x="1759" y="619"/>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29671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985759"/>
            <a:ext cx="9144000" cy="1641490"/>
          </a:xfrm>
        </p:spPr>
        <p:txBody>
          <a:bodyPr/>
          <a:lstStyle/>
          <a:p>
            <a:pPr algn="ctr"/>
            <a:r>
              <a:rPr lang="en-US" dirty="0" smtClean="0"/>
              <a:t>Project Plan</a:t>
            </a:r>
            <a:endParaRPr lang="en-US" dirty="0"/>
          </a:p>
        </p:txBody>
      </p:sp>
      <p:sp>
        <p:nvSpPr>
          <p:cNvPr id="5" name="Subtitle 2"/>
          <p:cNvSpPr>
            <a:spLocks noGrp="1"/>
          </p:cNvSpPr>
          <p:nvPr>
            <p:ph type="subTitle" idx="1"/>
          </p:nvPr>
        </p:nvSpPr>
        <p:spPr>
          <a:xfrm>
            <a:off x="291990" y="5500255"/>
            <a:ext cx="11608021" cy="881019"/>
          </a:xfrm>
        </p:spPr>
        <p:txBody>
          <a:bodyPr>
            <a:noAutofit/>
          </a:bodyPr>
          <a:lstStyle/>
          <a:p>
            <a:pPr algn="ctr"/>
            <a:r>
              <a:rPr lang="en-US" sz="2800" b="1" u="sng" dirty="0" smtClean="0"/>
              <a:t>What</a:t>
            </a:r>
            <a:r>
              <a:rPr lang="en-US" sz="2800" b="1" dirty="0" smtClean="0"/>
              <a:t> </a:t>
            </a:r>
            <a:r>
              <a:rPr lang="en-US" sz="2800" dirty="0" smtClean="0"/>
              <a:t>will be done, </a:t>
            </a:r>
            <a:r>
              <a:rPr lang="en-US" sz="2800" b="1" u="sng" dirty="0" smtClean="0"/>
              <a:t>When</a:t>
            </a:r>
            <a:r>
              <a:rPr lang="en-US" sz="2800" b="1" dirty="0" smtClean="0"/>
              <a:t> </a:t>
            </a:r>
            <a:r>
              <a:rPr lang="en-US" sz="2800" dirty="0" smtClean="0"/>
              <a:t>it will be done, and </a:t>
            </a:r>
            <a:r>
              <a:rPr lang="en-US" sz="2800" b="1" u="sng" dirty="0" smtClean="0"/>
              <a:t>Why</a:t>
            </a:r>
            <a:r>
              <a:rPr lang="en-US" sz="2800" b="1" dirty="0" smtClean="0"/>
              <a:t> </a:t>
            </a:r>
            <a:r>
              <a:rPr lang="en-US" sz="2800" dirty="0" smtClean="0"/>
              <a:t>it will be </a:t>
            </a:r>
            <a:r>
              <a:rPr lang="en-US" sz="2800" dirty="0" smtClean="0"/>
              <a:t>done in that order</a:t>
            </a:r>
            <a:endParaRPr lang="en-US" sz="2800" b="1" dirty="0"/>
          </a:p>
        </p:txBody>
      </p:sp>
      <p:grpSp>
        <p:nvGrpSpPr>
          <p:cNvPr id="35" name="Group 4"/>
          <p:cNvGrpSpPr>
            <a:grpSpLocks noChangeAspect="1"/>
          </p:cNvGrpSpPr>
          <p:nvPr/>
        </p:nvGrpSpPr>
        <p:grpSpPr bwMode="auto">
          <a:xfrm>
            <a:off x="4720431" y="902488"/>
            <a:ext cx="2751138" cy="2817813"/>
            <a:chOff x="3237" y="736"/>
            <a:chExt cx="1733" cy="1775"/>
          </a:xfrm>
        </p:grpSpPr>
        <p:sp>
          <p:nvSpPr>
            <p:cNvPr id="36" name="AutoShape 3"/>
            <p:cNvSpPr>
              <a:spLocks noChangeAspect="1" noChangeArrowheads="1" noTextEdit="1"/>
            </p:cNvSpPr>
            <p:nvPr/>
          </p:nvSpPr>
          <p:spPr bwMode="auto">
            <a:xfrm>
              <a:off x="3237" y="736"/>
              <a:ext cx="1733"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5"/>
            <p:cNvSpPr>
              <a:spLocks/>
            </p:cNvSpPr>
            <p:nvPr/>
          </p:nvSpPr>
          <p:spPr bwMode="auto">
            <a:xfrm>
              <a:off x="4064" y="1227"/>
              <a:ext cx="111" cy="382"/>
            </a:xfrm>
            <a:custGeom>
              <a:avLst/>
              <a:gdLst>
                <a:gd name="T0" fmla="*/ 218 w 222"/>
                <a:gd name="T1" fmla="*/ 11 h 764"/>
                <a:gd name="T2" fmla="*/ 168 w 222"/>
                <a:gd name="T3" fmla="*/ 129 h 764"/>
                <a:gd name="T4" fmla="*/ 222 w 222"/>
                <a:gd name="T5" fmla="*/ 530 h 764"/>
                <a:gd name="T6" fmla="*/ 99 w 222"/>
                <a:gd name="T7" fmla="*/ 764 h 764"/>
                <a:gd name="T8" fmla="*/ 0 w 222"/>
                <a:gd name="T9" fmla="*/ 468 h 764"/>
                <a:gd name="T10" fmla="*/ 114 w 222"/>
                <a:gd name="T11" fmla="*/ 129 h 764"/>
                <a:gd name="T12" fmla="*/ 75 w 222"/>
                <a:gd name="T13" fmla="*/ 0 h 764"/>
                <a:gd name="T14" fmla="*/ 218 w 222"/>
                <a:gd name="T15" fmla="*/ 11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64">
                  <a:moveTo>
                    <a:pt x="218" y="11"/>
                  </a:moveTo>
                  <a:lnTo>
                    <a:pt x="168" y="129"/>
                  </a:lnTo>
                  <a:lnTo>
                    <a:pt x="222" y="530"/>
                  </a:lnTo>
                  <a:lnTo>
                    <a:pt x="99" y="764"/>
                  </a:lnTo>
                  <a:lnTo>
                    <a:pt x="0" y="468"/>
                  </a:lnTo>
                  <a:lnTo>
                    <a:pt x="114" y="129"/>
                  </a:lnTo>
                  <a:lnTo>
                    <a:pt x="75" y="0"/>
                  </a:lnTo>
                  <a:lnTo>
                    <a:pt x="218" y="1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6"/>
            <p:cNvSpPr>
              <a:spLocks/>
            </p:cNvSpPr>
            <p:nvPr/>
          </p:nvSpPr>
          <p:spPr bwMode="auto">
            <a:xfrm>
              <a:off x="3979" y="964"/>
              <a:ext cx="261" cy="211"/>
            </a:xfrm>
            <a:custGeom>
              <a:avLst/>
              <a:gdLst>
                <a:gd name="T0" fmla="*/ 508 w 523"/>
                <a:gd name="T1" fmla="*/ 0 h 422"/>
                <a:gd name="T2" fmla="*/ 53 w 523"/>
                <a:gd name="T3" fmla="*/ 0 h 422"/>
                <a:gd name="T4" fmla="*/ 0 w 523"/>
                <a:gd name="T5" fmla="*/ 174 h 422"/>
                <a:gd name="T6" fmla="*/ 80 w 523"/>
                <a:gd name="T7" fmla="*/ 188 h 422"/>
                <a:gd name="T8" fmla="*/ 80 w 523"/>
                <a:gd name="T9" fmla="*/ 227 h 422"/>
                <a:gd name="T10" fmla="*/ 87 w 523"/>
                <a:gd name="T11" fmla="*/ 265 h 422"/>
                <a:gd name="T12" fmla="*/ 101 w 523"/>
                <a:gd name="T13" fmla="*/ 300 h 422"/>
                <a:gd name="T14" fmla="*/ 121 w 523"/>
                <a:gd name="T15" fmla="*/ 334 h 422"/>
                <a:gd name="T16" fmla="*/ 145 w 523"/>
                <a:gd name="T17" fmla="*/ 362 h 422"/>
                <a:gd name="T18" fmla="*/ 174 w 523"/>
                <a:gd name="T19" fmla="*/ 385 h 422"/>
                <a:gd name="T20" fmla="*/ 209 w 523"/>
                <a:gd name="T21" fmla="*/ 405 h 422"/>
                <a:gd name="T22" fmla="*/ 246 w 523"/>
                <a:gd name="T23" fmla="*/ 417 h 422"/>
                <a:gd name="T24" fmla="*/ 289 w 523"/>
                <a:gd name="T25" fmla="*/ 422 h 422"/>
                <a:gd name="T26" fmla="*/ 331 w 523"/>
                <a:gd name="T27" fmla="*/ 419 h 422"/>
                <a:gd name="T28" fmla="*/ 370 w 523"/>
                <a:gd name="T29" fmla="*/ 408 h 422"/>
                <a:gd name="T30" fmla="*/ 408 w 523"/>
                <a:gd name="T31" fmla="*/ 389 h 422"/>
                <a:gd name="T32" fmla="*/ 439 w 523"/>
                <a:gd name="T33" fmla="*/ 364 h 422"/>
                <a:gd name="T34" fmla="*/ 468 w 523"/>
                <a:gd name="T35" fmla="*/ 332 h 422"/>
                <a:gd name="T36" fmla="*/ 489 w 523"/>
                <a:gd name="T37" fmla="*/ 295 h 422"/>
                <a:gd name="T38" fmla="*/ 505 w 523"/>
                <a:gd name="T39" fmla="*/ 254 h 422"/>
                <a:gd name="T40" fmla="*/ 516 w 523"/>
                <a:gd name="T41" fmla="*/ 215 h 422"/>
                <a:gd name="T42" fmla="*/ 521 w 523"/>
                <a:gd name="T43" fmla="*/ 174 h 422"/>
                <a:gd name="T44" fmla="*/ 523 w 523"/>
                <a:gd name="T45" fmla="*/ 135 h 422"/>
                <a:gd name="T46" fmla="*/ 523 w 523"/>
                <a:gd name="T47" fmla="*/ 100 h 422"/>
                <a:gd name="T48" fmla="*/ 521 w 523"/>
                <a:gd name="T49" fmla="*/ 73 h 422"/>
                <a:gd name="T50" fmla="*/ 519 w 523"/>
                <a:gd name="T51" fmla="*/ 47 h 422"/>
                <a:gd name="T52" fmla="*/ 514 w 523"/>
                <a:gd name="T53" fmla="*/ 24 h 422"/>
                <a:gd name="T54" fmla="*/ 508 w 523"/>
                <a:gd name="T5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3" h="422">
                  <a:moveTo>
                    <a:pt x="508" y="0"/>
                  </a:moveTo>
                  <a:lnTo>
                    <a:pt x="53" y="0"/>
                  </a:lnTo>
                  <a:lnTo>
                    <a:pt x="0" y="174"/>
                  </a:lnTo>
                  <a:lnTo>
                    <a:pt x="80" y="188"/>
                  </a:lnTo>
                  <a:lnTo>
                    <a:pt x="80" y="227"/>
                  </a:lnTo>
                  <a:lnTo>
                    <a:pt x="87" y="265"/>
                  </a:lnTo>
                  <a:lnTo>
                    <a:pt x="101" y="300"/>
                  </a:lnTo>
                  <a:lnTo>
                    <a:pt x="121" y="334"/>
                  </a:lnTo>
                  <a:lnTo>
                    <a:pt x="145" y="362"/>
                  </a:lnTo>
                  <a:lnTo>
                    <a:pt x="174" y="385"/>
                  </a:lnTo>
                  <a:lnTo>
                    <a:pt x="209" y="405"/>
                  </a:lnTo>
                  <a:lnTo>
                    <a:pt x="246" y="417"/>
                  </a:lnTo>
                  <a:lnTo>
                    <a:pt x="289" y="422"/>
                  </a:lnTo>
                  <a:lnTo>
                    <a:pt x="331" y="419"/>
                  </a:lnTo>
                  <a:lnTo>
                    <a:pt x="370" y="408"/>
                  </a:lnTo>
                  <a:lnTo>
                    <a:pt x="408" y="389"/>
                  </a:lnTo>
                  <a:lnTo>
                    <a:pt x="439" y="364"/>
                  </a:lnTo>
                  <a:lnTo>
                    <a:pt x="468" y="332"/>
                  </a:lnTo>
                  <a:lnTo>
                    <a:pt x="489" y="295"/>
                  </a:lnTo>
                  <a:lnTo>
                    <a:pt x="505" y="254"/>
                  </a:lnTo>
                  <a:lnTo>
                    <a:pt x="516" y="215"/>
                  </a:lnTo>
                  <a:lnTo>
                    <a:pt x="521" y="174"/>
                  </a:lnTo>
                  <a:lnTo>
                    <a:pt x="523" y="135"/>
                  </a:lnTo>
                  <a:lnTo>
                    <a:pt x="523" y="100"/>
                  </a:lnTo>
                  <a:lnTo>
                    <a:pt x="521" y="73"/>
                  </a:lnTo>
                  <a:lnTo>
                    <a:pt x="519" y="47"/>
                  </a:lnTo>
                  <a:lnTo>
                    <a:pt x="514" y="24"/>
                  </a:lnTo>
                  <a:lnTo>
                    <a:pt x="508"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8"/>
            <p:cNvSpPr>
              <a:spLocks/>
            </p:cNvSpPr>
            <p:nvPr/>
          </p:nvSpPr>
          <p:spPr bwMode="auto">
            <a:xfrm>
              <a:off x="3922" y="794"/>
              <a:ext cx="341" cy="146"/>
            </a:xfrm>
            <a:custGeom>
              <a:avLst/>
              <a:gdLst>
                <a:gd name="T0" fmla="*/ 397 w 684"/>
                <a:gd name="T1" fmla="*/ 0 h 291"/>
                <a:gd name="T2" fmla="*/ 370 w 684"/>
                <a:gd name="T3" fmla="*/ 2 h 291"/>
                <a:gd name="T4" fmla="*/ 345 w 684"/>
                <a:gd name="T5" fmla="*/ 5 h 291"/>
                <a:gd name="T6" fmla="*/ 321 w 684"/>
                <a:gd name="T7" fmla="*/ 11 h 291"/>
                <a:gd name="T8" fmla="*/ 296 w 684"/>
                <a:gd name="T9" fmla="*/ 19 h 291"/>
                <a:gd name="T10" fmla="*/ 273 w 684"/>
                <a:gd name="T11" fmla="*/ 30 h 291"/>
                <a:gd name="T12" fmla="*/ 252 w 684"/>
                <a:gd name="T13" fmla="*/ 43 h 291"/>
                <a:gd name="T14" fmla="*/ 232 w 684"/>
                <a:gd name="T15" fmla="*/ 57 h 291"/>
                <a:gd name="T16" fmla="*/ 213 w 684"/>
                <a:gd name="T17" fmla="*/ 73 h 291"/>
                <a:gd name="T18" fmla="*/ 193 w 684"/>
                <a:gd name="T19" fmla="*/ 89 h 291"/>
                <a:gd name="T20" fmla="*/ 177 w 684"/>
                <a:gd name="T21" fmla="*/ 108 h 291"/>
                <a:gd name="T22" fmla="*/ 163 w 684"/>
                <a:gd name="T23" fmla="*/ 128 h 291"/>
                <a:gd name="T24" fmla="*/ 149 w 684"/>
                <a:gd name="T25" fmla="*/ 149 h 291"/>
                <a:gd name="T26" fmla="*/ 136 w 684"/>
                <a:gd name="T27" fmla="*/ 170 h 291"/>
                <a:gd name="T28" fmla="*/ 128 w 684"/>
                <a:gd name="T29" fmla="*/ 191 h 291"/>
                <a:gd name="T30" fmla="*/ 119 w 684"/>
                <a:gd name="T31" fmla="*/ 214 h 291"/>
                <a:gd name="T32" fmla="*/ 113 w 684"/>
                <a:gd name="T33" fmla="*/ 237 h 291"/>
                <a:gd name="T34" fmla="*/ 0 w 684"/>
                <a:gd name="T35" fmla="*/ 291 h 291"/>
                <a:gd name="T36" fmla="*/ 108 w 684"/>
                <a:gd name="T37" fmla="*/ 291 h 291"/>
                <a:gd name="T38" fmla="*/ 198 w 684"/>
                <a:gd name="T39" fmla="*/ 291 h 291"/>
                <a:gd name="T40" fmla="*/ 684 w 684"/>
                <a:gd name="T41" fmla="*/ 291 h 291"/>
                <a:gd name="T42" fmla="*/ 684 w 684"/>
                <a:gd name="T43" fmla="*/ 289 h 291"/>
                <a:gd name="T44" fmla="*/ 684 w 684"/>
                <a:gd name="T45" fmla="*/ 287 h 291"/>
                <a:gd name="T46" fmla="*/ 684 w 684"/>
                <a:gd name="T47" fmla="*/ 287 h 291"/>
                <a:gd name="T48" fmla="*/ 684 w 684"/>
                <a:gd name="T49" fmla="*/ 285 h 291"/>
                <a:gd name="T50" fmla="*/ 682 w 684"/>
                <a:gd name="T51" fmla="*/ 259 h 291"/>
                <a:gd name="T52" fmla="*/ 678 w 684"/>
                <a:gd name="T53" fmla="*/ 232 h 291"/>
                <a:gd name="T54" fmla="*/ 671 w 684"/>
                <a:gd name="T55" fmla="*/ 207 h 291"/>
                <a:gd name="T56" fmla="*/ 661 w 684"/>
                <a:gd name="T57" fmla="*/ 183 h 291"/>
                <a:gd name="T58" fmla="*/ 648 w 684"/>
                <a:gd name="T59" fmla="*/ 158 h 291"/>
                <a:gd name="T60" fmla="*/ 634 w 684"/>
                <a:gd name="T61" fmla="*/ 133 h 291"/>
                <a:gd name="T62" fmla="*/ 618 w 684"/>
                <a:gd name="T63" fmla="*/ 112 h 291"/>
                <a:gd name="T64" fmla="*/ 599 w 684"/>
                <a:gd name="T65" fmla="*/ 90 h 291"/>
                <a:gd name="T66" fmla="*/ 579 w 684"/>
                <a:gd name="T67" fmla="*/ 71 h 291"/>
                <a:gd name="T68" fmla="*/ 556 w 684"/>
                <a:gd name="T69" fmla="*/ 53 h 291"/>
                <a:gd name="T70" fmla="*/ 533 w 684"/>
                <a:gd name="T71" fmla="*/ 37 h 291"/>
                <a:gd name="T72" fmla="*/ 508 w 684"/>
                <a:gd name="T73" fmla="*/ 25 h 291"/>
                <a:gd name="T74" fmla="*/ 482 w 684"/>
                <a:gd name="T75" fmla="*/ 14 h 291"/>
                <a:gd name="T76" fmla="*/ 455 w 684"/>
                <a:gd name="T77" fmla="*/ 7 h 291"/>
                <a:gd name="T78" fmla="*/ 425 w 684"/>
                <a:gd name="T79" fmla="*/ 2 h 291"/>
                <a:gd name="T80" fmla="*/ 397 w 684"/>
                <a:gd name="T81"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4" h="291">
                  <a:moveTo>
                    <a:pt x="397" y="0"/>
                  </a:moveTo>
                  <a:lnTo>
                    <a:pt x="370" y="2"/>
                  </a:lnTo>
                  <a:lnTo>
                    <a:pt x="345" y="5"/>
                  </a:lnTo>
                  <a:lnTo>
                    <a:pt x="321" y="11"/>
                  </a:lnTo>
                  <a:lnTo>
                    <a:pt x="296" y="19"/>
                  </a:lnTo>
                  <a:lnTo>
                    <a:pt x="273" y="30"/>
                  </a:lnTo>
                  <a:lnTo>
                    <a:pt x="252" y="43"/>
                  </a:lnTo>
                  <a:lnTo>
                    <a:pt x="232" y="57"/>
                  </a:lnTo>
                  <a:lnTo>
                    <a:pt x="213" y="73"/>
                  </a:lnTo>
                  <a:lnTo>
                    <a:pt x="193" y="89"/>
                  </a:lnTo>
                  <a:lnTo>
                    <a:pt x="177" y="108"/>
                  </a:lnTo>
                  <a:lnTo>
                    <a:pt x="163" y="128"/>
                  </a:lnTo>
                  <a:lnTo>
                    <a:pt x="149" y="149"/>
                  </a:lnTo>
                  <a:lnTo>
                    <a:pt x="136" y="170"/>
                  </a:lnTo>
                  <a:lnTo>
                    <a:pt x="128" y="191"/>
                  </a:lnTo>
                  <a:lnTo>
                    <a:pt x="119" y="214"/>
                  </a:lnTo>
                  <a:lnTo>
                    <a:pt x="113" y="237"/>
                  </a:lnTo>
                  <a:lnTo>
                    <a:pt x="0" y="291"/>
                  </a:lnTo>
                  <a:lnTo>
                    <a:pt x="108" y="291"/>
                  </a:lnTo>
                  <a:lnTo>
                    <a:pt x="198" y="291"/>
                  </a:lnTo>
                  <a:lnTo>
                    <a:pt x="684" y="291"/>
                  </a:lnTo>
                  <a:lnTo>
                    <a:pt x="684" y="289"/>
                  </a:lnTo>
                  <a:lnTo>
                    <a:pt x="684" y="287"/>
                  </a:lnTo>
                  <a:lnTo>
                    <a:pt x="684" y="287"/>
                  </a:lnTo>
                  <a:lnTo>
                    <a:pt x="684" y="285"/>
                  </a:lnTo>
                  <a:lnTo>
                    <a:pt x="682" y="259"/>
                  </a:lnTo>
                  <a:lnTo>
                    <a:pt x="678" y="232"/>
                  </a:lnTo>
                  <a:lnTo>
                    <a:pt x="671" y="207"/>
                  </a:lnTo>
                  <a:lnTo>
                    <a:pt x="661" y="183"/>
                  </a:lnTo>
                  <a:lnTo>
                    <a:pt x="648" y="158"/>
                  </a:lnTo>
                  <a:lnTo>
                    <a:pt x="634" y="133"/>
                  </a:lnTo>
                  <a:lnTo>
                    <a:pt x="618" y="112"/>
                  </a:lnTo>
                  <a:lnTo>
                    <a:pt x="599" y="90"/>
                  </a:lnTo>
                  <a:lnTo>
                    <a:pt x="579" y="71"/>
                  </a:lnTo>
                  <a:lnTo>
                    <a:pt x="556" y="53"/>
                  </a:lnTo>
                  <a:lnTo>
                    <a:pt x="533" y="37"/>
                  </a:lnTo>
                  <a:lnTo>
                    <a:pt x="508" y="25"/>
                  </a:lnTo>
                  <a:lnTo>
                    <a:pt x="482" y="14"/>
                  </a:lnTo>
                  <a:lnTo>
                    <a:pt x="455" y="7"/>
                  </a:lnTo>
                  <a:lnTo>
                    <a:pt x="425" y="2"/>
                  </a:lnTo>
                  <a:lnTo>
                    <a:pt x="397"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9"/>
            <p:cNvSpPr>
              <a:spLocks/>
            </p:cNvSpPr>
            <p:nvPr/>
          </p:nvSpPr>
          <p:spPr bwMode="auto">
            <a:xfrm>
              <a:off x="3256" y="1209"/>
              <a:ext cx="1553" cy="1302"/>
            </a:xfrm>
            <a:custGeom>
              <a:avLst/>
              <a:gdLst>
                <a:gd name="T0" fmla="*/ 2736 w 3105"/>
                <a:gd name="T1" fmla="*/ 2420 h 2604"/>
                <a:gd name="T2" fmla="*/ 2749 w 3105"/>
                <a:gd name="T3" fmla="*/ 2179 h 2604"/>
                <a:gd name="T4" fmla="*/ 2701 w 3105"/>
                <a:gd name="T5" fmla="*/ 1957 h 2604"/>
                <a:gd name="T6" fmla="*/ 2609 w 3105"/>
                <a:gd name="T7" fmla="*/ 1759 h 2604"/>
                <a:gd name="T8" fmla="*/ 2492 w 3105"/>
                <a:gd name="T9" fmla="*/ 1587 h 2604"/>
                <a:gd name="T10" fmla="*/ 2368 w 3105"/>
                <a:gd name="T11" fmla="*/ 1447 h 2604"/>
                <a:gd name="T12" fmla="*/ 2258 w 3105"/>
                <a:gd name="T13" fmla="*/ 1340 h 2604"/>
                <a:gd name="T14" fmla="*/ 2177 w 3105"/>
                <a:gd name="T15" fmla="*/ 1275 h 2604"/>
                <a:gd name="T16" fmla="*/ 2147 w 3105"/>
                <a:gd name="T17" fmla="*/ 1252 h 2604"/>
                <a:gd name="T18" fmla="*/ 2033 w 3105"/>
                <a:gd name="T19" fmla="*/ 4 h 2604"/>
                <a:gd name="T20" fmla="*/ 1482 w 3105"/>
                <a:gd name="T21" fmla="*/ 0 h 2604"/>
                <a:gd name="T22" fmla="*/ 1422 w 3105"/>
                <a:gd name="T23" fmla="*/ 1168 h 2604"/>
                <a:gd name="T24" fmla="*/ 1371 w 3105"/>
                <a:gd name="T25" fmla="*/ 1246 h 2604"/>
                <a:gd name="T26" fmla="*/ 898 w 3105"/>
                <a:gd name="T27" fmla="*/ 1378 h 2604"/>
                <a:gd name="T28" fmla="*/ 797 w 3105"/>
                <a:gd name="T29" fmla="*/ 1459 h 2604"/>
                <a:gd name="T30" fmla="*/ 696 w 3105"/>
                <a:gd name="T31" fmla="*/ 1558 h 2604"/>
                <a:gd name="T32" fmla="*/ 600 w 3105"/>
                <a:gd name="T33" fmla="*/ 1675 h 2604"/>
                <a:gd name="T34" fmla="*/ 517 w 3105"/>
                <a:gd name="T35" fmla="*/ 1810 h 2604"/>
                <a:gd name="T36" fmla="*/ 446 w 3105"/>
                <a:gd name="T37" fmla="*/ 1962 h 2604"/>
                <a:gd name="T38" fmla="*/ 397 w 3105"/>
                <a:gd name="T39" fmla="*/ 2131 h 2604"/>
                <a:gd name="T40" fmla="*/ 370 w 3105"/>
                <a:gd name="T41" fmla="*/ 2319 h 2604"/>
                <a:gd name="T42" fmla="*/ 0 w 3105"/>
                <a:gd name="T43" fmla="*/ 2604 h 2604"/>
                <a:gd name="T44" fmla="*/ 926 w 3105"/>
                <a:gd name="T45" fmla="*/ 2597 h 2604"/>
                <a:gd name="T46" fmla="*/ 935 w 3105"/>
                <a:gd name="T47" fmla="*/ 2542 h 2604"/>
                <a:gd name="T48" fmla="*/ 960 w 3105"/>
                <a:gd name="T49" fmla="*/ 2446 h 2604"/>
                <a:gd name="T50" fmla="*/ 1004 w 3105"/>
                <a:gd name="T51" fmla="*/ 2328 h 2604"/>
                <a:gd name="T52" fmla="*/ 1073 w 3105"/>
                <a:gd name="T53" fmla="*/ 2202 h 2604"/>
                <a:gd name="T54" fmla="*/ 1176 w 3105"/>
                <a:gd name="T55" fmla="*/ 2083 h 2604"/>
                <a:gd name="T56" fmla="*/ 1312 w 3105"/>
                <a:gd name="T57" fmla="*/ 1987 h 2604"/>
                <a:gd name="T58" fmla="*/ 1493 w 3105"/>
                <a:gd name="T59" fmla="*/ 1932 h 2604"/>
                <a:gd name="T60" fmla="*/ 1706 w 3105"/>
                <a:gd name="T61" fmla="*/ 1932 h 2604"/>
                <a:gd name="T62" fmla="*/ 1879 w 3105"/>
                <a:gd name="T63" fmla="*/ 1987 h 2604"/>
                <a:gd name="T64" fmla="*/ 2003 w 3105"/>
                <a:gd name="T65" fmla="*/ 2083 h 2604"/>
                <a:gd name="T66" fmla="*/ 2088 w 3105"/>
                <a:gd name="T67" fmla="*/ 2202 h 2604"/>
                <a:gd name="T68" fmla="*/ 2139 w 3105"/>
                <a:gd name="T69" fmla="*/ 2328 h 2604"/>
                <a:gd name="T70" fmla="*/ 2168 w 3105"/>
                <a:gd name="T71" fmla="*/ 2446 h 2604"/>
                <a:gd name="T72" fmla="*/ 2178 w 3105"/>
                <a:gd name="T73" fmla="*/ 2542 h 2604"/>
                <a:gd name="T74" fmla="*/ 2180 w 3105"/>
                <a:gd name="T75" fmla="*/ 2597 h 2604"/>
                <a:gd name="T76" fmla="*/ 3105 w 3105"/>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5" h="2604">
                  <a:moveTo>
                    <a:pt x="3105" y="2604"/>
                  </a:moveTo>
                  <a:lnTo>
                    <a:pt x="2736" y="2420"/>
                  </a:lnTo>
                  <a:lnTo>
                    <a:pt x="2752" y="2297"/>
                  </a:lnTo>
                  <a:lnTo>
                    <a:pt x="2749" y="2179"/>
                  </a:lnTo>
                  <a:lnTo>
                    <a:pt x="2731" y="2065"/>
                  </a:lnTo>
                  <a:lnTo>
                    <a:pt x="2701" y="1957"/>
                  </a:lnTo>
                  <a:lnTo>
                    <a:pt x="2658" y="1854"/>
                  </a:lnTo>
                  <a:lnTo>
                    <a:pt x="2609" y="1759"/>
                  </a:lnTo>
                  <a:lnTo>
                    <a:pt x="2552" y="1670"/>
                  </a:lnTo>
                  <a:lnTo>
                    <a:pt x="2492" y="1587"/>
                  </a:lnTo>
                  <a:lnTo>
                    <a:pt x="2430" y="1512"/>
                  </a:lnTo>
                  <a:lnTo>
                    <a:pt x="2368" y="1447"/>
                  </a:lnTo>
                  <a:lnTo>
                    <a:pt x="2309" y="1390"/>
                  </a:lnTo>
                  <a:lnTo>
                    <a:pt x="2258" y="1340"/>
                  </a:lnTo>
                  <a:lnTo>
                    <a:pt x="2212" y="1303"/>
                  </a:lnTo>
                  <a:lnTo>
                    <a:pt x="2177" y="1275"/>
                  </a:lnTo>
                  <a:lnTo>
                    <a:pt x="2155" y="1257"/>
                  </a:lnTo>
                  <a:lnTo>
                    <a:pt x="2147" y="1252"/>
                  </a:lnTo>
                  <a:lnTo>
                    <a:pt x="2791" y="16"/>
                  </a:lnTo>
                  <a:lnTo>
                    <a:pt x="2033" y="4"/>
                  </a:lnTo>
                  <a:lnTo>
                    <a:pt x="1723" y="713"/>
                  </a:lnTo>
                  <a:lnTo>
                    <a:pt x="1482" y="0"/>
                  </a:lnTo>
                  <a:lnTo>
                    <a:pt x="1162" y="4"/>
                  </a:lnTo>
                  <a:lnTo>
                    <a:pt x="1422" y="1168"/>
                  </a:lnTo>
                  <a:lnTo>
                    <a:pt x="1436" y="1232"/>
                  </a:lnTo>
                  <a:lnTo>
                    <a:pt x="1371" y="1246"/>
                  </a:lnTo>
                  <a:lnTo>
                    <a:pt x="947" y="1342"/>
                  </a:lnTo>
                  <a:lnTo>
                    <a:pt x="898" y="1378"/>
                  </a:lnTo>
                  <a:lnTo>
                    <a:pt x="847" y="1417"/>
                  </a:lnTo>
                  <a:lnTo>
                    <a:pt x="797" y="1459"/>
                  </a:lnTo>
                  <a:lnTo>
                    <a:pt x="746" y="1507"/>
                  </a:lnTo>
                  <a:lnTo>
                    <a:pt x="696" y="1558"/>
                  </a:lnTo>
                  <a:lnTo>
                    <a:pt x="646" y="1615"/>
                  </a:lnTo>
                  <a:lnTo>
                    <a:pt x="600" y="1675"/>
                  </a:lnTo>
                  <a:lnTo>
                    <a:pt x="558" y="1741"/>
                  </a:lnTo>
                  <a:lnTo>
                    <a:pt x="517" y="1810"/>
                  </a:lnTo>
                  <a:lnTo>
                    <a:pt x="480" y="1883"/>
                  </a:lnTo>
                  <a:lnTo>
                    <a:pt x="446" y="1962"/>
                  </a:lnTo>
                  <a:lnTo>
                    <a:pt x="420" y="2044"/>
                  </a:lnTo>
                  <a:lnTo>
                    <a:pt x="397" y="2131"/>
                  </a:lnTo>
                  <a:lnTo>
                    <a:pt x="381" y="2223"/>
                  </a:lnTo>
                  <a:lnTo>
                    <a:pt x="370" y="2319"/>
                  </a:lnTo>
                  <a:lnTo>
                    <a:pt x="368" y="2420"/>
                  </a:lnTo>
                  <a:lnTo>
                    <a:pt x="0" y="2604"/>
                  </a:lnTo>
                  <a:lnTo>
                    <a:pt x="924" y="2604"/>
                  </a:lnTo>
                  <a:lnTo>
                    <a:pt x="926" y="2597"/>
                  </a:lnTo>
                  <a:lnTo>
                    <a:pt x="928" y="2576"/>
                  </a:lnTo>
                  <a:lnTo>
                    <a:pt x="935" y="2542"/>
                  </a:lnTo>
                  <a:lnTo>
                    <a:pt x="946" y="2498"/>
                  </a:lnTo>
                  <a:lnTo>
                    <a:pt x="960" y="2446"/>
                  </a:lnTo>
                  <a:lnTo>
                    <a:pt x="979" y="2390"/>
                  </a:lnTo>
                  <a:lnTo>
                    <a:pt x="1004" y="2328"/>
                  </a:lnTo>
                  <a:lnTo>
                    <a:pt x="1036" y="2264"/>
                  </a:lnTo>
                  <a:lnTo>
                    <a:pt x="1073" y="2202"/>
                  </a:lnTo>
                  <a:lnTo>
                    <a:pt x="1121" y="2140"/>
                  </a:lnTo>
                  <a:lnTo>
                    <a:pt x="1176" y="2083"/>
                  </a:lnTo>
                  <a:lnTo>
                    <a:pt x="1240" y="2032"/>
                  </a:lnTo>
                  <a:lnTo>
                    <a:pt x="1312" y="1987"/>
                  </a:lnTo>
                  <a:lnTo>
                    <a:pt x="1397" y="1954"/>
                  </a:lnTo>
                  <a:lnTo>
                    <a:pt x="1493" y="1932"/>
                  </a:lnTo>
                  <a:lnTo>
                    <a:pt x="1599" y="1925"/>
                  </a:lnTo>
                  <a:lnTo>
                    <a:pt x="1706" y="1932"/>
                  </a:lnTo>
                  <a:lnTo>
                    <a:pt x="1799" y="1954"/>
                  </a:lnTo>
                  <a:lnTo>
                    <a:pt x="1879" y="1987"/>
                  </a:lnTo>
                  <a:lnTo>
                    <a:pt x="1946" y="2032"/>
                  </a:lnTo>
                  <a:lnTo>
                    <a:pt x="2003" y="2083"/>
                  </a:lnTo>
                  <a:lnTo>
                    <a:pt x="2051" y="2140"/>
                  </a:lnTo>
                  <a:lnTo>
                    <a:pt x="2088" y="2202"/>
                  </a:lnTo>
                  <a:lnTo>
                    <a:pt x="2118" y="2264"/>
                  </a:lnTo>
                  <a:lnTo>
                    <a:pt x="2139" y="2328"/>
                  </a:lnTo>
                  <a:lnTo>
                    <a:pt x="2157" y="2390"/>
                  </a:lnTo>
                  <a:lnTo>
                    <a:pt x="2168" y="2446"/>
                  </a:lnTo>
                  <a:lnTo>
                    <a:pt x="2175" y="2498"/>
                  </a:lnTo>
                  <a:lnTo>
                    <a:pt x="2178" y="2542"/>
                  </a:lnTo>
                  <a:lnTo>
                    <a:pt x="2180" y="2576"/>
                  </a:lnTo>
                  <a:lnTo>
                    <a:pt x="2180" y="2597"/>
                  </a:lnTo>
                  <a:lnTo>
                    <a:pt x="2180" y="2604"/>
                  </a:lnTo>
                  <a:lnTo>
                    <a:pt x="3105" y="2604"/>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10"/>
            <p:cNvSpPr>
              <a:spLocks/>
            </p:cNvSpPr>
            <p:nvPr/>
          </p:nvSpPr>
          <p:spPr bwMode="auto">
            <a:xfrm>
              <a:off x="3237" y="954"/>
              <a:ext cx="698" cy="961"/>
            </a:xfrm>
            <a:custGeom>
              <a:avLst/>
              <a:gdLst>
                <a:gd name="T0" fmla="*/ 1396 w 1396"/>
                <a:gd name="T1" fmla="*/ 1693 h 1921"/>
                <a:gd name="T2" fmla="*/ 1018 w 1396"/>
                <a:gd name="T3" fmla="*/ 0 h 1921"/>
                <a:gd name="T4" fmla="*/ 0 w 1396"/>
                <a:gd name="T5" fmla="*/ 229 h 1921"/>
                <a:gd name="T6" fmla="*/ 198 w 1396"/>
                <a:gd name="T7" fmla="*/ 1111 h 1921"/>
                <a:gd name="T8" fmla="*/ 205 w 1396"/>
                <a:gd name="T9" fmla="*/ 1109 h 1921"/>
                <a:gd name="T10" fmla="*/ 213 w 1396"/>
                <a:gd name="T11" fmla="*/ 1109 h 1921"/>
                <a:gd name="T12" fmla="*/ 220 w 1396"/>
                <a:gd name="T13" fmla="*/ 1108 h 1921"/>
                <a:gd name="T14" fmla="*/ 227 w 1396"/>
                <a:gd name="T15" fmla="*/ 1108 h 1921"/>
                <a:gd name="T16" fmla="*/ 260 w 1396"/>
                <a:gd name="T17" fmla="*/ 1111 h 1921"/>
                <a:gd name="T18" fmla="*/ 292 w 1396"/>
                <a:gd name="T19" fmla="*/ 1120 h 1921"/>
                <a:gd name="T20" fmla="*/ 322 w 1396"/>
                <a:gd name="T21" fmla="*/ 1136 h 1921"/>
                <a:gd name="T22" fmla="*/ 347 w 1396"/>
                <a:gd name="T23" fmla="*/ 1156 h 1921"/>
                <a:gd name="T24" fmla="*/ 368 w 1396"/>
                <a:gd name="T25" fmla="*/ 1179 h 1921"/>
                <a:gd name="T26" fmla="*/ 383 w 1396"/>
                <a:gd name="T27" fmla="*/ 1207 h 1921"/>
                <a:gd name="T28" fmla="*/ 393 w 1396"/>
                <a:gd name="T29" fmla="*/ 1237 h 1921"/>
                <a:gd name="T30" fmla="*/ 397 w 1396"/>
                <a:gd name="T31" fmla="*/ 1269 h 1921"/>
                <a:gd name="T32" fmla="*/ 395 w 1396"/>
                <a:gd name="T33" fmla="*/ 1296 h 1921"/>
                <a:gd name="T34" fmla="*/ 388 w 1396"/>
                <a:gd name="T35" fmla="*/ 1322 h 1921"/>
                <a:gd name="T36" fmla="*/ 375 w 1396"/>
                <a:gd name="T37" fmla="*/ 1345 h 1921"/>
                <a:gd name="T38" fmla="*/ 360 w 1396"/>
                <a:gd name="T39" fmla="*/ 1366 h 1921"/>
                <a:gd name="T40" fmla="*/ 342 w 1396"/>
                <a:gd name="T41" fmla="*/ 1386 h 1921"/>
                <a:gd name="T42" fmla="*/ 319 w 1396"/>
                <a:gd name="T43" fmla="*/ 1402 h 1921"/>
                <a:gd name="T44" fmla="*/ 294 w 1396"/>
                <a:gd name="T45" fmla="*/ 1414 h 1921"/>
                <a:gd name="T46" fmla="*/ 267 w 1396"/>
                <a:gd name="T47" fmla="*/ 1423 h 1921"/>
                <a:gd name="T48" fmla="*/ 379 w 1396"/>
                <a:gd name="T49" fmla="*/ 1921 h 1921"/>
                <a:gd name="T50" fmla="*/ 1396 w 1396"/>
                <a:gd name="T51" fmla="*/ 1693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96" h="1921">
                  <a:moveTo>
                    <a:pt x="1396" y="1693"/>
                  </a:moveTo>
                  <a:lnTo>
                    <a:pt x="1018" y="0"/>
                  </a:lnTo>
                  <a:lnTo>
                    <a:pt x="0" y="229"/>
                  </a:lnTo>
                  <a:lnTo>
                    <a:pt x="198" y="1111"/>
                  </a:lnTo>
                  <a:lnTo>
                    <a:pt x="205" y="1109"/>
                  </a:lnTo>
                  <a:lnTo>
                    <a:pt x="213" y="1109"/>
                  </a:lnTo>
                  <a:lnTo>
                    <a:pt x="220" y="1108"/>
                  </a:lnTo>
                  <a:lnTo>
                    <a:pt x="227" y="1108"/>
                  </a:lnTo>
                  <a:lnTo>
                    <a:pt x="260" y="1111"/>
                  </a:lnTo>
                  <a:lnTo>
                    <a:pt x="292" y="1120"/>
                  </a:lnTo>
                  <a:lnTo>
                    <a:pt x="322" y="1136"/>
                  </a:lnTo>
                  <a:lnTo>
                    <a:pt x="347" y="1156"/>
                  </a:lnTo>
                  <a:lnTo>
                    <a:pt x="368" y="1179"/>
                  </a:lnTo>
                  <a:lnTo>
                    <a:pt x="383" y="1207"/>
                  </a:lnTo>
                  <a:lnTo>
                    <a:pt x="393" y="1237"/>
                  </a:lnTo>
                  <a:lnTo>
                    <a:pt x="397" y="1269"/>
                  </a:lnTo>
                  <a:lnTo>
                    <a:pt x="395" y="1296"/>
                  </a:lnTo>
                  <a:lnTo>
                    <a:pt x="388" y="1322"/>
                  </a:lnTo>
                  <a:lnTo>
                    <a:pt x="375" y="1345"/>
                  </a:lnTo>
                  <a:lnTo>
                    <a:pt x="360" y="1366"/>
                  </a:lnTo>
                  <a:lnTo>
                    <a:pt x="342" y="1386"/>
                  </a:lnTo>
                  <a:lnTo>
                    <a:pt x="319" y="1402"/>
                  </a:lnTo>
                  <a:lnTo>
                    <a:pt x="294" y="1414"/>
                  </a:lnTo>
                  <a:lnTo>
                    <a:pt x="267" y="1423"/>
                  </a:lnTo>
                  <a:lnTo>
                    <a:pt x="379" y="1921"/>
                  </a:lnTo>
                  <a:lnTo>
                    <a:pt x="1396" y="169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1"/>
            <p:cNvSpPr>
              <a:spLocks/>
            </p:cNvSpPr>
            <p:nvPr/>
          </p:nvSpPr>
          <p:spPr bwMode="auto">
            <a:xfrm>
              <a:off x="3264" y="1510"/>
              <a:ext cx="107" cy="158"/>
            </a:xfrm>
            <a:custGeom>
              <a:avLst/>
              <a:gdLst>
                <a:gd name="T0" fmla="*/ 0 w 212"/>
                <a:gd name="T1" fmla="*/ 158 h 318"/>
                <a:gd name="T2" fmla="*/ 3 w 212"/>
                <a:gd name="T3" fmla="*/ 190 h 318"/>
                <a:gd name="T4" fmla="*/ 14 w 212"/>
                <a:gd name="T5" fmla="*/ 220 h 318"/>
                <a:gd name="T6" fmla="*/ 28 w 212"/>
                <a:gd name="T7" fmla="*/ 247 h 318"/>
                <a:gd name="T8" fmla="*/ 49 w 212"/>
                <a:gd name="T9" fmla="*/ 271 h 318"/>
                <a:gd name="T10" fmla="*/ 76 w 212"/>
                <a:gd name="T11" fmla="*/ 291 h 318"/>
                <a:gd name="T12" fmla="*/ 104 w 212"/>
                <a:gd name="T13" fmla="*/ 305 h 318"/>
                <a:gd name="T14" fmla="*/ 136 w 212"/>
                <a:gd name="T15" fmla="*/ 314 h 318"/>
                <a:gd name="T16" fmla="*/ 172 w 212"/>
                <a:gd name="T17" fmla="*/ 318 h 318"/>
                <a:gd name="T18" fmla="*/ 182 w 212"/>
                <a:gd name="T19" fmla="*/ 318 h 318"/>
                <a:gd name="T20" fmla="*/ 193 w 212"/>
                <a:gd name="T21" fmla="*/ 316 h 318"/>
                <a:gd name="T22" fmla="*/ 204 w 212"/>
                <a:gd name="T23" fmla="*/ 314 h 318"/>
                <a:gd name="T24" fmla="*/ 212 w 212"/>
                <a:gd name="T25" fmla="*/ 312 h 318"/>
                <a:gd name="T26" fmla="*/ 143 w 212"/>
                <a:gd name="T27" fmla="*/ 0 h 318"/>
                <a:gd name="T28" fmla="*/ 113 w 212"/>
                <a:gd name="T29" fmla="*/ 7 h 318"/>
                <a:gd name="T30" fmla="*/ 87 w 212"/>
                <a:gd name="T31" fmla="*/ 20 h 318"/>
                <a:gd name="T32" fmla="*/ 62 w 212"/>
                <a:gd name="T33" fmla="*/ 34 h 318"/>
                <a:gd name="T34" fmla="*/ 41 w 212"/>
                <a:gd name="T35" fmla="*/ 53 h 318"/>
                <a:gd name="T36" fmla="*/ 25 w 212"/>
                <a:gd name="T37" fmla="*/ 76 h 318"/>
                <a:gd name="T38" fmla="*/ 11 w 212"/>
                <a:gd name="T39" fmla="*/ 101 h 318"/>
                <a:gd name="T40" fmla="*/ 3 w 212"/>
                <a:gd name="T41" fmla="*/ 130 h 318"/>
                <a:gd name="T42" fmla="*/ 0 w 212"/>
                <a:gd name="T43" fmla="*/ 15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318">
                  <a:moveTo>
                    <a:pt x="0" y="158"/>
                  </a:moveTo>
                  <a:lnTo>
                    <a:pt x="3" y="190"/>
                  </a:lnTo>
                  <a:lnTo>
                    <a:pt x="14" y="220"/>
                  </a:lnTo>
                  <a:lnTo>
                    <a:pt x="28" y="247"/>
                  </a:lnTo>
                  <a:lnTo>
                    <a:pt x="49" y="271"/>
                  </a:lnTo>
                  <a:lnTo>
                    <a:pt x="76" y="291"/>
                  </a:lnTo>
                  <a:lnTo>
                    <a:pt x="104" y="305"/>
                  </a:lnTo>
                  <a:lnTo>
                    <a:pt x="136" y="314"/>
                  </a:lnTo>
                  <a:lnTo>
                    <a:pt x="172" y="318"/>
                  </a:lnTo>
                  <a:lnTo>
                    <a:pt x="182" y="318"/>
                  </a:lnTo>
                  <a:lnTo>
                    <a:pt x="193" y="316"/>
                  </a:lnTo>
                  <a:lnTo>
                    <a:pt x="204" y="314"/>
                  </a:lnTo>
                  <a:lnTo>
                    <a:pt x="212" y="312"/>
                  </a:lnTo>
                  <a:lnTo>
                    <a:pt x="143" y="0"/>
                  </a:lnTo>
                  <a:lnTo>
                    <a:pt x="113" y="7"/>
                  </a:lnTo>
                  <a:lnTo>
                    <a:pt x="87" y="20"/>
                  </a:lnTo>
                  <a:lnTo>
                    <a:pt x="62" y="34"/>
                  </a:lnTo>
                  <a:lnTo>
                    <a:pt x="41" y="53"/>
                  </a:lnTo>
                  <a:lnTo>
                    <a:pt x="25" y="76"/>
                  </a:lnTo>
                  <a:lnTo>
                    <a:pt x="11" y="101"/>
                  </a:lnTo>
                  <a:lnTo>
                    <a:pt x="3" y="130"/>
                  </a:lnTo>
                  <a:lnTo>
                    <a:pt x="0" y="158"/>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2"/>
            <p:cNvSpPr>
              <a:spLocks/>
            </p:cNvSpPr>
            <p:nvPr/>
          </p:nvSpPr>
          <p:spPr bwMode="auto">
            <a:xfrm>
              <a:off x="4481" y="975"/>
              <a:ext cx="113" cy="145"/>
            </a:xfrm>
            <a:custGeom>
              <a:avLst/>
              <a:gdLst>
                <a:gd name="T0" fmla="*/ 225 w 225"/>
                <a:gd name="T1" fmla="*/ 141 h 288"/>
                <a:gd name="T2" fmla="*/ 222 w 225"/>
                <a:gd name="T3" fmla="*/ 170 h 288"/>
                <a:gd name="T4" fmla="*/ 213 w 225"/>
                <a:gd name="T5" fmla="*/ 198 h 288"/>
                <a:gd name="T6" fmla="*/ 199 w 225"/>
                <a:gd name="T7" fmla="*/ 223 h 288"/>
                <a:gd name="T8" fmla="*/ 179 w 225"/>
                <a:gd name="T9" fmla="*/ 244 h 288"/>
                <a:gd name="T10" fmla="*/ 156 w 225"/>
                <a:gd name="T11" fmla="*/ 264 h 288"/>
                <a:gd name="T12" fmla="*/ 130 w 225"/>
                <a:gd name="T13" fmla="*/ 276 h 288"/>
                <a:gd name="T14" fmla="*/ 100 w 225"/>
                <a:gd name="T15" fmla="*/ 285 h 288"/>
                <a:gd name="T16" fmla="*/ 68 w 225"/>
                <a:gd name="T17" fmla="*/ 288 h 288"/>
                <a:gd name="T18" fmla="*/ 59 w 225"/>
                <a:gd name="T19" fmla="*/ 288 h 288"/>
                <a:gd name="T20" fmla="*/ 50 w 225"/>
                <a:gd name="T21" fmla="*/ 287 h 288"/>
                <a:gd name="T22" fmla="*/ 41 w 225"/>
                <a:gd name="T23" fmla="*/ 287 h 288"/>
                <a:gd name="T24" fmla="*/ 32 w 225"/>
                <a:gd name="T25" fmla="*/ 285 h 288"/>
                <a:gd name="T26" fmla="*/ 23 w 225"/>
                <a:gd name="T27" fmla="*/ 281 h 288"/>
                <a:gd name="T28" fmla="*/ 16 w 225"/>
                <a:gd name="T29" fmla="*/ 280 h 288"/>
                <a:gd name="T30" fmla="*/ 7 w 225"/>
                <a:gd name="T31" fmla="*/ 276 h 288"/>
                <a:gd name="T32" fmla="*/ 0 w 225"/>
                <a:gd name="T33" fmla="*/ 272 h 288"/>
                <a:gd name="T34" fmla="*/ 112 w 225"/>
                <a:gd name="T35" fmla="*/ 0 h 288"/>
                <a:gd name="T36" fmla="*/ 135 w 225"/>
                <a:gd name="T37" fmla="*/ 8 h 288"/>
                <a:gd name="T38" fmla="*/ 158 w 225"/>
                <a:gd name="T39" fmla="*/ 19 h 288"/>
                <a:gd name="T40" fmla="*/ 177 w 225"/>
                <a:gd name="T41" fmla="*/ 35 h 288"/>
                <a:gd name="T42" fmla="*/ 193 w 225"/>
                <a:gd name="T43" fmla="*/ 51 h 288"/>
                <a:gd name="T44" fmla="*/ 208 w 225"/>
                <a:gd name="T45" fmla="*/ 72 h 288"/>
                <a:gd name="T46" fmla="*/ 216 w 225"/>
                <a:gd name="T47" fmla="*/ 93 h 288"/>
                <a:gd name="T48" fmla="*/ 224 w 225"/>
                <a:gd name="T49" fmla="*/ 117 h 288"/>
                <a:gd name="T50" fmla="*/ 225 w 225"/>
                <a:gd name="T51" fmla="*/ 1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5" h="288">
                  <a:moveTo>
                    <a:pt x="225" y="141"/>
                  </a:moveTo>
                  <a:lnTo>
                    <a:pt x="222" y="170"/>
                  </a:lnTo>
                  <a:lnTo>
                    <a:pt x="213" y="198"/>
                  </a:lnTo>
                  <a:lnTo>
                    <a:pt x="199" y="223"/>
                  </a:lnTo>
                  <a:lnTo>
                    <a:pt x="179" y="244"/>
                  </a:lnTo>
                  <a:lnTo>
                    <a:pt x="156" y="264"/>
                  </a:lnTo>
                  <a:lnTo>
                    <a:pt x="130" y="276"/>
                  </a:lnTo>
                  <a:lnTo>
                    <a:pt x="100" y="285"/>
                  </a:lnTo>
                  <a:lnTo>
                    <a:pt x="68" y="288"/>
                  </a:lnTo>
                  <a:lnTo>
                    <a:pt x="59" y="288"/>
                  </a:lnTo>
                  <a:lnTo>
                    <a:pt x="50" y="287"/>
                  </a:lnTo>
                  <a:lnTo>
                    <a:pt x="41" y="287"/>
                  </a:lnTo>
                  <a:lnTo>
                    <a:pt x="32" y="285"/>
                  </a:lnTo>
                  <a:lnTo>
                    <a:pt x="23" y="281"/>
                  </a:lnTo>
                  <a:lnTo>
                    <a:pt x="16" y="280"/>
                  </a:lnTo>
                  <a:lnTo>
                    <a:pt x="7" y="276"/>
                  </a:lnTo>
                  <a:lnTo>
                    <a:pt x="0" y="272"/>
                  </a:lnTo>
                  <a:lnTo>
                    <a:pt x="112" y="0"/>
                  </a:lnTo>
                  <a:lnTo>
                    <a:pt x="135" y="8"/>
                  </a:lnTo>
                  <a:lnTo>
                    <a:pt x="158" y="19"/>
                  </a:lnTo>
                  <a:lnTo>
                    <a:pt x="177" y="35"/>
                  </a:lnTo>
                  <a:lnTo>
                    <a:pt x="193" y="51"/>
                  </a:lnTo>
                  <a:lnTo>
                    <a:pt x="208" y="72"/>
                  </a:lnTo>
                  <a:lnTo>
                    <a:pt x="216" y="93"/>
                  </a:lnTo>
                  <a:lnTo>
                    <a:pt x="224" y="117"/>
                  </a:lnTo>
                  <a:lnTo>
                    <a:pt x="225" y="14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13"/>
            <p:cNvSpPr>
              <a:spLocks/>
            </p:cNvSpPr>
            <p:nvPr/>
          </p:nvSpPr>
          <p:spPr bwMode="auto">
            <a:xfrm>
              <a:off x="4332" y="841"/>
              <a:ext cx="240" cy="341"/>
            </a:xfrm>
            <a:custGeom>
              <a:avLst/>
              <a:gdLst>
                <a:gd name="T0" fmla="*/ 0 w 480"/>
                <a:gd name="T1" fmla="*/ 581 h 680"/>
                <a:gd name="T2" fmla="*/ 239 w 480"/>
                <a:gd name="T3" fmla="*/ 0 h 680"/>
                <a:gd name="T4" fmla="*/ 480 w 480"/>
                <a:gd name="T5" fmla="*/ 101 h 680"/>
                <a:gd name="T6" fmla="*/ 411 w 480"/>
                <a:gd name="T7" fmla="*/ 268 h 680"/>
                <a:gd name="T8" fmla="*/ 400 w 480"/>
                <a:gd name="T9" fmla="*/ 266 h 680"/>
                <a:gd name="T10" fmla="*/ 390 w 480"/>
                <a:gd name="T11" fmla="*/ 264 h 680"/>
                <a:gd name="T12" fmla="*/ 379 w 480"/>
                <a:gd name="T13" fmla="*/ 262 h 680"/>
                <a:gd name="T14" fmla="*/ 367 w 480"/>
                <a:gd name="T15" fmla="*/ 262 h 680"/>
                <a:gd name="T16" fmla="*/ 335 w 480"/>
                <a:gd name="T17" fmla="*/ 266 h 680"/>
                <a:gd name="T18" fmla="*/ 305 w 480"/>
                <a:gd name="T19" fmla="*/ 273 h 680"/>
                <a:gd name="T20" fmla="*/ 278 w 480"/>
                <a:gd name="T21" fmla="*/ 287 h 680"/>
                <a:gd name="T22" fmla="*/ 255 w 480"/>
                <a:gd name="T23" fmla="*/ 305 h 680"/>
                <a:gd name="T24" fmla="*/ 236 w 480"/>
                <a:gd name="T25" fmla="*/ 328 h 680"/>
                <a:gd name="T26" fmla="*/ 221 w 480"/>
                <a:gd name="T27" fmla="*/ 353 h 680"/>
                <a:gd name="T28" fmla="*/ 213 w 480"/>
                <a:gd name="T29" fmla="*/ 379 h 680"/>
                <a:gd name="T30" fmla="*/ 209 w 480"/>
                <a:gd name="T31" fmla="*/ 409 h 680"/>
                <a:gd name="T32" fmla="*/ 211 w 480"/>
                <a:gd name="T33" fmla="*/ 431 h 680"/>
                <a:gd name="T34" fmla="*/ 216 w 480"/>
                <a:gd name="T35" fmla="*/ 452 h 680"/>
                <a:gd name="T36" fmla="*/ 223 w 480"/>
                <a:gd name="T37" fmla="*/ 470 h 680"/>
                <a:gd name="T38" fmla="*/ 234 w 480"/>
                <a:gd name="T39" fmla="*/ 487 h 680"/>
                <a:gd name="T40" fmla="*/ 248 w 480"/>
                <a:gd name="T41" fmla="*/ 505 h 680"/>
                <a:gd name="T42" fmla="*/ 262 w 480"/>
                <a:gd name="T43" fmla="*/ 519 h 680"/>
                <a:gd name="T44" fmla="*/ 280 w 480"/>
                <a:gd name="T45" fmla="*/ 530 h 680"/>
                <a:gd name="T46" fmla="*/ 299 w 480"/>
                <a:gd name="T47" fmla="*/ 540 h 680"/>
                <a:gd name="T48" fmla="*/ 241 w 480"/>
                <a:gd name="T49" fmla="*/ 680 h 680"/>
                <a:gd name="T50" fmla="*/ 0 w 480"/>
                <a:gd name="T51" fmla="*/ 58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0" h="680">
                  <a:moveTo>
                    <a:pt x="0" y="581"/>
                  </a:moveTo>
                  <a:lnTo>
                    <a:pt x="239" y="0"/>
                  </a:lnTo>
                  <a:lnTo>
                    <a:pt x="480" y="101"/>
                  </a:lnTo>
                  <a:lnTo>
                    <a:pt x="411" y="268"/>
                  </a:lnTo>
                  <a:lnTo>
                    <a:pt x="400" y="266"/>
                  </a:lnTo>
                  <a:lnTo>
                    <a:pt x="390" y="264"/>
                  </a:lnTo>
                  <a:lnTo>
                    <a:pt x="379" y="262"/>
                  </a:lnTo>
                  <a:lnTo>
                    <a:pt x="367" y="262"/>
                  </a:lnTo>
                  <a:lnTo>
                    <a:pt x="335" y="266"/>
                  </a:lnTo>
                  <a:lnTo>
                    <a:pt x="305" y="273"/>
                  </a:lnTo>
                  <a:lnTo>
                    <a:pt x="278" y="287"/>
                  </a:lnTo>
                  <a:lnTo>
                    <a:pt x="255" y="305"/>
                  </a:lnTo>
                  <a:lnTo>
                    <a:pt x="236" y="328"/>
                  </a:lnTo>
                  <a:lnTo>
                    <a:pt x="221" y="353"/>
                  </a:lnTo>
                  <a:lnTo>
                    <a:pt x="213" y="379"/>
                  </a:lnTo>
                  <a:lnTo>
                    <a:pt x="209" y="409"/>
                  </a:lnTo>
                  <a:lnTo>
                    <a:pt x="211" y="431"/>
                  </a:lnTo>
                  <a:lnTo>
                    <a:pt x="216" y="452"/>
                  </a:lnTo>
                  <a:lnTo>
                    <a:pt x="223" y="470"/>
                  </a:lnTo>
                  <a:lnTo>
                    <a:pt x="234" y="487"/>
                  </a:lnTo>
                  <a:lnTo>
                    <a:pt x="248" y="505"/>
                  </a:lnTo>
                  <a:lnTo>
                    <a:pt x="262" y="519"/>
                  </a:lnTo>
                  <a:lnTo>
                    <a:pt x="280" y="530"/>
                  </a:lnTo>
                  <a:lnTo>
                    <a:pt x="299" y="540"/>
                  </a:lnTo>
                  <a:lnTo>
                    <a:pt x="241" y="680"/>
                  </a:lnTo>
                  <a:lnTo>
                    <a:pt x="0" y="58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14"/>
            <p:cNvSpPr>
              <a:spLocks/>
            </p:cNvSpPr>
            <p:nvPr/>
          </p:nvSpPr>
          <p:spPr bwMode="auto">
            <a:xfrm>
              <a:off x="4502" y="738"/>
              <a:ext cx="90" cy="177"/>
            </a:xfrm>
            <a:custGeom>
              <a:avLst/>
              <a:gdLst>
                <a:gd name="T0" fmla="*/ 2 w 181"/>
                <a:gd name="T1" fmla="*/ 313 h 354"/>
                <a:gd name="T2" fmla="*/ 124 w 181"/>
                <a:gd name="T3" fmla="*/ 19 h 354"/>
                <a:gd name="T4" fmla="*/ 124 w 181"/>
                <a:gd name="T5" fmla="*/ 19 h 354"/>
                <a:gd name="T6" fmla="*/ 129 w 181"/>
                <a:gd name="T7" fmla="*/ 8 h 354"/>
                <a:gd name="T8" fmla="*/ 140 w 181"/>
                <a:gd name="T9" fmla="*/ 3 h 354"/>
                <a:gd name="T10" fmla="*/ 151 w 181"/>
                <a:gd name="T11" fmla="*/ 0 h 354"/>
                <a:gd name="T12" fmla="*/ 161 w 181"/>
                <a:gd name="T13" fmla="*/ 3 h 354"/>
                <a:gd name="T14" fmla="*/ 172 w 181"/>
                <a:gd name="T15" fmla="*/ 8 h 354"/>
                <a:gd name="T16" fmla="*/ 177 w 181"/>
                <a:gd name="T17" fmla="*/ 19 h 354"/>
                <a:gd name="T18" fmla="*/ 181 w 181"/>
                <a:gd name="T19" fmla="*/ 30 h 354"/>
                <a:gd name="T20" fmla="*/ 177 w 181"/>
                <a:gd name="T21" fmla="*/ 40 h 354"/>
                <a:gd name="T22" fmla="*/ 177 w 181"/>
                <a:gd name="T23" fmla="*/ 40 h 354"/>
                <a:gd name="T24" fmla="*/ 57 w 181"/>
                <a:gd name="T25" fmla="*/ 335 h 354"/>
                <a:gd name="T26" fmla="*/ 57 w 181"/>
                <a:gd name="T27" fmla="*/ 335 h 354"/>
                <a:gd name="T28" fmla="*/ 50 w 181"/>
                <a:gd name="T29" fmla="*/ 345 h 354"/>
                <a:gd name="T30" fmla="*/ 41 w 181"/>
                <a:gd name="T31" fmla="*/ 350 h 354"/>
                <a:gd name="T32" fmla="*/ 30 w 181"/>
                <a:gd name="T33" fmla="*/ 354 h 354"/>
                <a:gd name="T34" fmla="*/ 18 w 181"/>
                <a:gd name="T35" fmla="*/ 350 h 354"/>
                <a:gd name="T36" fmla="*/ 9 w 181"/>
                <a:gd name="T37" fmla="*/ 345 h 354"/>
                <a:gd name="T38" fmla="*/ 2 w 181"/>
                <a:gd name="T39" fmla="*/ 335 h 354"/>
                <a:gd name="T40" fmla="*/ 0 w 181"/>
                <a:gd name="T41" fmla="*/ 324 h 354"/>
                <a:gd name="T42" fmla="*/ 2 w 181"/>
                <a:gd name="T43" fmla="*/ 313 h 354"/>
                <a:gd name="T44" fmla="*/ 2 w 181"/>
                <a:gd name="T45"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354">
                  <a:moveTo>
                    <a:pt x="2" y="313"/>
                  </a:moveTo>
                  <a:lnTo>
                    <a:pt x="124" y="19"/>
                  </a:lnTo>
                  <a:lnTo>
                    <a:pt x="124" y="19"/>
                  </a:lnTo>
                  <a:lnTo>
                    <a:pt x="129" y="8"/>
                  </a:lnTo>
                  <a:lnTo>
                    <a:pt x="140" y="3"/>
                  </a:lnTo>
                  <a:lnTo>
                    <a:pt x="151" y="0"/>
                  </a:lnTo>
                  <a:lnTo>
                    <a:pt x="161" y="3"/>
                  </a:lnTo>
                  <a:lnTo>
                    <a:pt x="172" y="8"/>
                  </a:lnTo>
                  <a:lnTo>
                    <a:pt x="177" y="19"/>
                  </a:lnTo>
                  <a:lnTo>
                    <a:pt x="181" y="30"/>
                  </a:lnTo>
                  <a:lnTo>
                    <a:pt x="177" y="40"/>
                  </a:lnTo>
                  <a:lnTo>
                    <a:pt x="177" y="40"/>
                  </a:lnTo>
                  <a:lnTo>
                    <a:pt x="57" y="335"/>
                  </a:lnTo>
                  <a:lnTo>
                    <a:pt x="57" y="335"/>
                  </a:lnTo>
                  <a:lnTo>
                    <a:pt x="50" y="345"/>
                  </a:lnTo>
                  <a:lnTo>
                    <a:pt x="41" y="350"/>
                  </a:lnTo>
                  <a:lnTo>
                    <a:pt x="30" y="354"/>
                  </a:lnTo>
                  <a:lnTo>
                    <a:pt x="18" y="350"/>
                  </a:lnTo>
                  <a:lnTo>
                    <a:pt x="9" y="345"/>
                  </a:lnTo>
                  <a:lnTo>
                    <a:pt x="2" y="335"/>
                  </a:lnTo>
                  <a:lnTo>
                    <a:pt x="0" y="324"/>
                  </a:lnTo>
                  <a:lnTo>
                    <a:pt x="2" y="313"/>
                  </a:lnTo>
                  <a:lnTo>
                    <a:pt x="2" y="31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5"/>
            <p:cNvSpPr>
              <a:spLocks/>
            </p:cNvSpPr>
            <p:nvPr/>
          </p:nvSpPr>
          <p:spPr bwMode="auto">
            <a:xfrm>
              <a:off x="4564" y="1036"/>
              <a:ext cx="401" cy="413"/>
            </a:xfrm>
            <a:custGeom>
              <a:avLst/>
              <a:gdLst>
                <a:gd name="T0" fmla="*/ 0 w 800"/>
                <a:gd name="T1" fmla="*/ 80 h 828"/>
                <a:gd name="T2" fmla="*/ 33 w 800"/>
                <a:gd name="T3" fmla="*/ 83 h 828"/>
                <a:gd name="T4" fmla="*/ 117 w 800"/>
                <a:gd name="T5" fmla="*/ 96 h 828"/>
                <a:gd name="T6" fmla="*/ 234 w 800"/>
                <a:gd name="T7" fmla="*/ 119 h 828"/>
                <a:gd name="T8" fmla="*/ 366 w 800"/>
                <a:gd name="T9" fmla="*/ 160 h 828"/>
                <a:gd name="T10" fmla="*/ 499 w 800"/>
                <a:gd name="T11" fmla="*/ 218 h 828"/>
                <a:gd name="T12" fmla="*/ 614 w 800"/>
                <a:gd name="T13" fmla="*/ 300 h 828"/>
                <a:gd name="T14" fmla="*/ 692 w 800"/>
                <a:gd name="T15" fmla="*/ 408 h 828"/>
                <a:gd name="T16" fmla="*/ 721 w 800"/>
                <a:gd name="T17" fmla="*/ 544 h 828"/>
                <a:gd name="T18" fmla="*/ 708 w 800"/>
                <a:gd name="T19" fmla="*/ 596 h 828"/>
                <a:gd name="T20" fmla="*/ 675 w 800"/>
                <a:gd name="T21" fmla="*/ 649 h 828"/>
                <a:gd name="T22" fmla="*/ 623 w 800"/>
                <a:gd name="T23" fmla="*/ 698 h 828"/>
                <a:gd name="T24" fmla="*/ 556 w 800"/>
                <a:gd name="T25" fmla="*/ 734 h 828"/>
                <a:gd name="T26" fmla="*/ 499 w 800"/>
                <a:gd name="T27" fmla="*/ 748 h 828"/>
                <a:gd name="T28" fmla="*/ 441 w 800"/>
                <a:gd name="T29" fmla="*/ 750 h 828"/>
                <a:gd name="T30" fmla="*/ 381 w 800"/>
                <a:gd name="T31" fmla="*/ 739 h 828"/>
                <a:gd name="T32" fmla="*/ 319 w 800"/>
                <a:gd name="T33" fmla="*/ 716 h 828"/>
                <a:gd name="T34" fmla="*/ 257 w 800"/>
                <a:gd name="T35" fmla="*/ 681 h 828"/>
                <a:gd name="T36" fmla="*/ 193 w 800"/>
                <a:gd name="T37" fmla="*/ 635 h 828"/>
                <a:gd name="T38" fmla="*/ 129 w 800"/>
                <a:gd name="T39" fmla="*/ 578 h 828"/>
                <a:gd name="T40" fmla="*/ 65 w 800"/>
                <a:gd name="T41" fmla="*/ 509 h 828"/>
                <a:gd name="T42" fmla="*/ 53 w 800"/>
                <a:gd name="T43" fmla="*/ 613 h 828"/>
                <a:gd name="T44" fmla="*/ 147 w 800"/>
                <a:gd name="T45" fmla="*/ 698 h 828"/>
                <a:gd name="T46" fmla="*/ 234 w 800"/>
                <a:gd name="T47" fmla="*/ 759 h 828"/>
                <a:gd name="T48" fmla="*/ 315 w 800"/>
                <a:gd name="T49" fmla="*/ 799 h 828"/>
                <a:gd name="T50" fmla="*/ 389 w 800"/>
                <a:gd name="T51" fmla="*/ 821 h 828"/>
                <a:gd name="T52" fmla="*/ 455 w 800"/>
                <a:gd name="T53" fmla="*/ 828 h 828"/>
                <a:gd name="T54" fmla="*/ 513 w 800"/>
                <a:gd name="T55" fmla="*/ 826 h 828"/>
                <a:gd name="T56" fmla="*/ 561 w 800"/>
                <a:gd name="T57" fmla="*/ 815 h 828"/>
                <a:gd name="T58" fmla="*/ 630 w 800"/>
                <a:gd name="T59" fmla="*/ 787 h 828"/>
                <a:gd name="T60" fmla="*/ 708 w 800"/>
                <a:gd name="T61" fmla="*/ 730 h 828"/>
                <a:gd name="T62" fmla="*/ 765 w 800"/>
                <a:gd name="T63" fmla="*/ 658 h 828"/>
                <a:gd name="T64" fmla="*/ 795 w 800"/>
                <a:gd name="T65" fmla="*/ 583 h 828"/>
                <a:gd name="T66" fmla="*/ 793 w 800"/>
                <a:gd name="T67" fmla="*/ 463 h 828"/>
                <a:gd name="T68" fmla="*/ 733 w 800"/>
                <a:gd name="T69" fmla="*/ 317 h 828"/>
                <a:gd name="T70" fmla="*/ 627 w 800"/>
                <a:gd name="T71" fmla="*/ 207 h 828"/>
                <a:gd name="T72" fmla="*/ 492 w 800"/>
                <a:gd name="T73" fmla="*/ 126 h 828"/>
                <a:gd name="T74" fmla="*/ 345 w 800"/>
                <a:gd name="T75" fmla="*/ 67 h 828"/>
                <a:gd name="T76" fmla="*/ 207 w 800"/>
                <a:gd name="T77" fmla="*/ 32 h 828"/>
                <a:gd name="T78" fmla="*/ 92 w 800"/>
                <a:gd name="T79" fmla="*/ 11 h 828"/>
                <a:gd name="T80" fmla="*/ 19 w 800"/>
                <a:gd name="T81" fmla="*/ 2 h 828"/>
                <a:gd name="T82" fmla="*/ 0 w 800"/>
                <a:gd name="T83" fmla="*/ 8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828">
                  <a:moveTo>
                    <a:pt x="0" y="80"/>
                  </a:moveTo>
                  <a:lnTo>
                    <a:pt x="0" y="80"/>
                  </a:lnTo>
                  <a:lnTo>
                    <a:pt x="9" y="80"/>
                  </a:lnTo>
                  <a:lnTo>
                    <a:pt x="33" y="83"/>
                  </a:lnTo>
                  <a:lnTo>
                    <a:pt x="71" y="87"/>
                  </a:lnTo>
                  <a:lnTo>
                    <a:pt x="117" y="96"/>
                  </a:lnTo>
                  <a:lnTo>
                    <a:pt x="172" y="105"/>
                  </a:lnTo>
                  <a:lnTo>
                    <a:pt x="234" y="119"/>
                  </a:lnTo>
                  <a:lnTo>
                    <a:pt x="299" y="137"/>
                  </a:lnTo>
                  <a:lnTo>
                    <a:pt x="366" y="160"/>
                  </a:lnTo>
                  <a:lnTo>
                    <a:pt x="434" y="186"/>
                  </a:lnTo>
                  <a:lnTo>
                    <a:pt x="499" y="218"/>
                  </a:lnTo>
                  <a:lnTo>
                    <a:pt x="560" y="255"/>
                  </a:lnTo>
                  <a:lnTo>
                    <a:pt x="614" y="300"/>
                  </a:lnTo>
                  <a:lnTo>
                    <a:pt x="659" y="349"/>
                  </a:lnTo>
                  <a:lnTo>
                    <a:pt x="692" y="408"/>
                  </a:lnTo>
                  <a:lnTo>
                    <a:pt x="714" y="471"/>
                  </a:lnTo>
                  <a:lnTo>
                    <a:pt x="721" y="544"/>
                  </a:lnTo>
                  <a:lnTo>
                    <a:pt x="717" y="569"/>
                  </a:lnTo>
                  <a:lnTo>
                    <a:pt x="708" y="596"/>
                  </a:lnTo>
                  <a:lnTo>
                    <a:pt x="694" y="622"/>
                  </a:lnTo>
                  <a:lnTo>
                    <a:pt x="675" y="649"/>
                  </a:lnTo>
                  <a:lnTo>
                    <a:pt x="652" y="675"/>
                  </a:lnTo>
                  <a:lnTo>
                    <a:pt x="623" y="698"/>
                  </a:lnTo>
                  <a:lnTo>
                    <a:pt x="591" y="718"/>
                  </a:lnTo>
                  <a:lnTo>
                    <a:pt x="556" y="734"/>
                  </a:lnTo>
                  <a:lnTo>
                    <a:pt x="528" y="743"/>
                  </a:lnTo>
                  <a:lnTo>
                    <a:pt x="499" y="748"/>
                  </a:lnTo>
                  <a:lnTo>
                    <a:pt x="471" y="750"/>
                  </a:lnTo>
                  <a:lnTo>
                    <a:pt x="441" y="750"/>
                  </a:lnTo>
                  <a:lnTo>
                    <a:pt x="411" y="744"/>
                  </a:lnTo>
                  <a:lnTo>
                    <a:pt x="381" y="739"/>
                  </a:lnTo>
                  <a:lnTo>
                    <a:pt x="351" y="728"/>
                  </a:lnTo>
                  <a:lnTo>
                    <a:pt x="319" y="716"/>
                  </a:lnTo>
                  <a:lnTo>
                    <a:pt x="289" y="700"/>
                  </a:lnTo>
                  <a:lnTo>
                    <a:pt x="257" y="681"/>
                  </a:lnTo>
                  <a:lnTo>
                    <a:pt x="225" y="659"/>
                  </a:lnTo>
                  <a:lnTo>
                    <a:pt x="193" y="635"/>
                  </a:lnTo>
                  <a:lnTo>
                    <a:pt x="161" y="608"/>
                  </a:lnTo>
                  <a:lnTo>
                    <a:pt x="129" y="578"/>
                  </a:lnTo>
                  <a:lnTo>
                    <a:pt x="97" y="544"/>
                  </a:lnTo>
                  <a:lnTo>
                    <a:pt x="65" y="509"/>
                  </a:lnTo>
                  <a:lnTo>
                    <a:pt x="5" y="560"/>
                  </a:lnTo>
                  <a:lnTo>
                    <a:pt x="53" y="613"/>
                  </a:lnTo>
                  <a:lnTo>
                    <a:pt x="101" y="659"/>
                  </a:lnTo>
                  <a:lnTo>
                    <a:pt x="147" y="698"/>
                  </a:lnTo>
                  <a:lnTo>
                    <a:pt x="191" y="732"/>
                  </a:lnTo>
                  <a:lnTo>
                    <a:pt x="234" y="759"/>
                  </a:lnTo>
                  <a:lnTo>
                    <a:pt x="274" y="782"/>
                  </a:lnTo>
                  <a:lnTo>
                    <a:pt x="315" y="799"/>
                  </a:lnTo>
                  <a:lnTo>
                    <a:pt x="352" y="812"/>
                  </a:lnTo>
                  <a:lnTo>
                    <a:pt x="389" y="821"/>
                  </a:lnTo>
                  <a:lnTo>
                    <a:pt x="423" y="826"/>
                  </a:lnTo>
                  <a:lnTo>
                    <a:pt x="455" y="828"/>
                  </a:lnTo>
                  <a:lnTo>
                    <a:pt x="485" y="828"/>
                  </a:lnTo>
                  <a:lnTo>
                    <a:pt x="513" y="826"/>
                  </a:lnTo>
                  <a:lnTo>
                    <a:pt x="538" y="821"/>
                  </a:lnTo>
                  <a:lnTo>
                    <a:pt x="561" y="815"/>
                  </a:lnTo>
                  <a:lnTo>
                    <a:pt x="583" y="808"/>
                  </a:lnTo>
                  <a:lnTo>
                    <a:pt x="630" y="787"/>
                  </a:lnTo>
                  <a:lnTo>
                    <a:pt x="673" y="760"/>
                  </a:lnTo>
                  <a:lnTo>
                    <a:pt x="708" y="730"/>
                  </a:lnTo>
                  <a:lnTo>
                    <a:pt x="740" y="695"/>
                  </a:lnTo>
                  <a:lnTo>
                    <a:pt x="765" y="658"/>
                  </a:lnTo>
                  <a:lnTo>
                    <a:pt x="783" y="620"/>
                  </a:lnTo>
                  <a:lnTo>
                    <a:pt x="795" y="583"/>
                  </a:lnTo>
                  <a:lnTo>
                    <a:pt x="800" y="548"/>
                  </a:lnTo>
                  <a:lnTo>
                    <a:pt x="793" y="463"/>
                  </a:lnTo>
                  <a:lnTo>
                    <a:pt x="770" y="385"/>
                  </a:lnTo>
                  <a:lnTo>
                    <a:pt x="733" y="317"/>
                  </a:lnTo>
                  <a:lnTo>
                    <a:pt x="685" y="259"/>
                  </a:lnTo>
                  <a:lnTo>
                    <a:pt x="627" y="207"/>
                  </a:lnTo>
                  <a:lnTo>
                    <a:pt x="563" y="163"/>
                  </a:lnTo>
                  <a:lnTo>
                    <a:pt x="492" y="126"/>
                  </a:lnTo>
                  <a:lnTo>
                    <a:pt x="420" y="94"/>
                  </a:lnTo>
                  <a:lnTo>
                    <a:pt x="345" y="67"/>
                  </a:lnTo>
                  <a:lnTo>
                    <a:pt x="274" y="48"/>
                  </a:lnTo>
                  <a:lnTo>
                    <a:pt x="207" y="32"/>
                  </a:lnTo>
                  <a:lnTo>
                    <a:pt x="145" y="20"/>
                  </a:lnTo>
                  <a:lnTo>
                    <a:pt x="92" y="11"/>
                  </a:lnTo>
                  <a:lnTo>
                    <a:pt x="49" y="5"/>
                  </a:lnTo>
                  <a:lnTo>
                    <a:pt x="19" y="2"/>
                  </a:lnTo>
                  <a:lnTo>
                    <a:pt x="5" y="0"/>
                  </a:lnTo>
                  <a:lnTo>
                    <a:pt x="0" y="8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89649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Activity Scheduling: </a:t>
            </a:r>
            <a:r>
              <a:rPr lang="en-GB" dirty="0" smtClean="0"/>
              <a:t>Gant Chart </a:t>
            </a:r>
            <a:endParaRPr lang="en-GB" dirty="0"/>
          </a:p>
        </p:txBody>
      </p:sp>
      <p:pic>
        <p:nvPicPr>
          <p:cNvPr id="10" name="Picture 9"/>
          <p:cNvPicPr>
            <a:picLocks noChangeAspect="1"/>
          </p:cNvPicPr>
          <p:nvPr/>
        </p:nvPicPr>
        <p:blipFill>
          <a:blip r:embed="rId3"/>
          <a:stretch>
            <a:fillRect/>
          </a:stretch>
        </p:blipFill>
        <p:spPr>
          <a:xfrm>
            <a:off x="912488" y="1565438"/>
            <a:ext cx="10367025" cy="5292562"/>
          </a:xfrm>
          <a:prstGeom prst="rect">
            <a:avLst/>
          </a:prstGeom>
        </p:spPr>
      </p:pic>
    </p:spTree>
    <p:extLst>
      <p:ext uri="{BB962C8B-B14F-4D97-AF65-F5344CB8AC3E}">
        <p14:creationId xmlns:p14="http://schemas.microsoft.com/office/powerpoint/2010/main" val="2721779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Xtreme</a:t>
            </a:r>
            <a:r>
              <a:rPr lang="en-GB" dirty="0" smtClean="0"/>
              <a:t> Engineering” Approach</a:t>
            </a:r>
            <a:endParaRPr lang="en-GB" dirty="0"/>
          </a:p>
        </p:txBody>
      </p:sp>
      <p:sp>
        <p:nvSpPr>
          <p:cNvPr id="3" name="Content Placeholder 2"/>
          <p:cNvSpPr>
            <a:spLocks noGrp="1"/>
          </p:cNvSpPr>
          <p:nvPr>
            <p:ph sz="half" idx="1"/>
          </p:nvPr>
        </p:nvSpPr>
        <p:spPr/>
        <p:txBody>
          <a:bodyPr>
            <a:normAutofit lnSpcReduction="10000"/>
          </a:bodyPr>
          <a:lstStyle/>
          <a:p>
            <a:r>
              <a:rPr lang="en-GB" dirty="0" smtClean="0"/>
              <a:t>Often used by Software Engineers.</a:t>
            </a:r>
          </a:p>
          <a:p>
            <a:r>
              <a:rPr lang="en-GB" dirty="0" smtClean="0"/>
              <a:t>May be considered with AVINSoR.</a:t>
            </a:r>
          </a:p>
          <a:p>
            <a:r>
              <a:rPr lang="en-GB" dirty="0" smtClean="0"/>
              <a:t>Basically involves ‘starting small’, and gradually improving the entire </a:t>
            </a:r>
            <a:r>
              <a:rPr lang="en-GB" i="1" dirty="0" smtClean="0"/>
              <a:t>design </a:t>
            </a:r>
            <a:r>
              <a:rPr lang="en-GB" i="1" u="sng" dirty="0" smtClean="0"/>
              <a:t>and</a:t>
            </a:r>
            <a:r>
              <a:rPr lang="en-GB" i="1" dirty="0" smtClean="0"/>
              <a:t> developed prototype </a:t>
            </a:r>
            <a:r>
              <a:rPr lang="en-GB" dirty="0" smtClean="0"/>
              <a:t>in gradual steps.</a:t>
            </a:r>
          </a:p>
          <a:p>
            <a:r>
              <a:rPr lang="en-GB" dirty="0" smtClean="0"/>
              <a:t>This process is continued cyclically until all specifications are met.</a:t>
            </a:r>
          </a:p>
        </p:txBody>
      </p:sp>
      <p:sp>
        <p:nvSpPr>
          <p:cNvPr id="4" name="Content Placeholder 3"/>
          <p:cNvSpPr>
            <a:spLocks noGrp="1"/>
          </p:cNvSpPr>
          <p:nvPr>
            <p:ph sz="half" idx="2"/>
          </p:nvPr>
        </p:nvSpPr>
        <p:spPr/>
        <p:txBody>
          <a:bodyPr>
            <a:normAutofit lnSpcReduction="10000"/>
          </a:bodyPr>
          <a:lstStyle/>
          <a:p>
            <a:r>
              <a:rPr lang="en-GB" dirty="0" smtClean="0"/>
              <a:t>If time allows, specifications may even be exceeded.</a:t>
            </a:r>
          </a:p>
          <a:p>
            <a:r>
              <a:rPr lang="en-GB" b="1" i="1" dirty="0" smtClean="0"/>
              <a:t>ALSO: </a:t>
            </a:r>
            <a:r>
              <a:rPr lang="en-GB" i="1" dirty="0" smtClean="0"/>
              <a:t>Must consider the role of PC simulations to save development time by working on software simulations of algorithms </a:t>
            </a:r>
            <a:r>
              <a:rPr lang="en-GB" i="1" u="sng" dirty="0" smtClean="0"/>
              <a:t>whilst</a:t>
            </a:r>
            <a:r>
              <a:rPr lang="en-GB" i="1" dirty="0"/>
              <a:t> </a:t>
            </a:r>
            <a:r>
              <a:rPr lang="en-GB" i="1" dirty="0" smtClean="0"/>
              <a:t>working on the underlying hardware framework and demonstration assembly.</a:t>
            </a:r>
            <a:endParaRPr lang="en-GB" b="1" i="1" dirty="0"/>
          </a:p>
        </p:txBody>
      </p:sp>
    </p:spTree>
    <p:extLst>
      <p:ext uri="{BB962C8B-B14F-4D97-AF65-F5344CB8AC3E}">
        <p14:creationId xmlns:p14="http://schemas.microsoft.com/office/powerpoint/2010/main" val="33660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3985759"/>
            <a:ext cx="9144000" cy="1641490"/>
          </a:xfrm>
        </p:spPr>
        <p:txBody>
          <a:bodyPr/>
          <a:lstStyle/>
          <a:p>
            <a:pPr algn="ctr"/>
            <a:r>
              <a:rPr lang="en-US" dirty="0" smtClean="0"/>
              <a:t>Questions</a:t>
            </a:r>
            <a:endParaRPr lang="en-US" dirty="0"/>
          </a:p>
        </p:txBody>
      </p:sp>
      <p:sp>
        <p:nvSpPr>
          <p:cNvPr id="5" name="Subtitle 2"/>
          <p:cNvSpPr>
            <a:spLocks noGrp="1"/>
          </p:cNvSpPr>
          <p:nvPr>
            <p:ph type="subTitle" idx="1"/>
          </p:nvPr>
        </p:nvSpPr>
        <p:spPr>
          <a:xfrm>
            <a:off x="583979" y="5627249"/>
            <a:ext cx="11024042" cy="754025"/>
          </a:xfrm>
        </p:spPr>
        <p:txBody>
          <a:bodyPr>
            <a:noAutofit/>
          </a:bodyPr>
          <a:lstStyle/>
          <a:p>
            <a:pPr algn="ctr"/>
            <a:r>
              <a:rPr lang="en-US" sz="2800" b="1" i="1" dirty="0" smtClean="0"/>
              <a:t>Thank you for listening. Remember, you </a:t>
            </a:r>
            <a:r>
              <a:rPr lang="en-US" sz="2800" b="1" i="1" u="sng" dirty="0" smtClean="0"/>
              <a:t>only</a:t>
            </a:r>
            <a:r>
              <a:rPr lang="en-US" sz="2800" b="1" i="1" dirty="0" smtClean="0"/>
              <a:t> have 5 minutes!</a:t>
            </a:r>
            <a:endParaRPr lang="en-US" sz="2800" b="1" i="1" dirty="0"/>
          </a:p>
        </p:txBody>
      </p:sp>
      <p:sp>
        <p:nvSpPr>
          <p:cNvPr id="8" name="AutoShape 3"/>
          <p:cNvSpPr>
            <a:spLocks noChangeAspect="1" noChangeArrowheads="1" noTextEdit="1"/>
          </p:cNvSpPr>
          <p:nvPr/>
        </p:nvSpPr>
        <p:spPr bwMode="auto">
          <a:xfrm>
            <a:off x="4484690" y="979489"/>
            <a:ext cx="3482976" cy="300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5"/>
          <p:cNvSpPr>
            <a:spLocks/>
          </p:cNvSpPr>
          <p:nvPr/>
        </p:nvSpPr>
        <p:spPr bwMode="auto">
          <a:xfrm>
            <a:off x="4487865" y="982664"/>
            <a:ext cx="3476626" cy="2039938"/>
          </a:xfrm>
          <a:custGeom>
            <a:avLst/>
            <a:gdLst>
              <a:gd name="T0" fmla="*/ 2189 w 2190"/>
              <a:gd name="T1" fmla="*/ 1183 h 1285"/>
              <a:gd name="T2" fmla="*/ 2182 w 2190"/>
              <a:gd name="T3" fmla="*/ 1029 h 1285"/>
              <a:gd name="T4" fmla="*/ 2152 w 2190"/>
              <a:gd name="T5" fmla="*/ 884 h 1285"/>
              <a:gd name="T6" fmla="*/ 2121 w 2190"/>
              <a:gd name="T7" fmla="*/ 800 h 1285"/>
              <a:gd name="T8" fmla="*/ 2090 w 2190"/>
              <a:gd name="T9" fmla="*/ 757 h 1285"/>
              <a:gd name="T10" fmla="*/ 2029 w 2190"/>
              <a:gd name="T11" fmla="*/ 652 h 1285"/>
              <a:gd name="T12" fmla="*/ 1953 w 2190"/>
              <a:gd name="T13" fmla="*/ 513 h 1285"/>
              <a:gd name="T14" fmla="*/ 1880 w 2190"/>
              <a:gd name="T15" fmla="*/ 377 h 1285"/>
              <a:gd name="T16" fmla="*/ 1830 w 2190"/>
              <a:gd name="T17" fmla="*/ 281 h 1285"/>
              <a:gd name="T18" fmla="*/ 1789 w 2190"/>
              <a:gd name="T19" fmla="*/ 229 h 1285"/>
              <a:gd name="T20" fmla="*/ 1700 w 2190"/>
              <a:gd name="T21" fmla="*/ 147 h 1285"/>
              <a:gd name="T22" fmla="*/ 1609 w 2190"/>
              <a:gd name="T23" fmla="*/ 86 h 1285"/>
              <a:gd name="T24" fmla="*/ 1518 w 2190"/>
              <a:gd name="T25" fmla="*/ 43 h 1285"/>
              <a:gd name="T26" fmla="*/ 1428 w 2190"/>
              <a:gd name="T27" fmla="*/ 16 h 1285"/>
              <a:gd name="T28" fmla="*/ 1339 w 2190"/>
              <a:gd name="T29" fmla="*/ 2 h 1285"/>
              <a:gd name="T30" fmla="*/ 1278 w 2190"/>
              <a:gd name="T31" fmla="*/ 0 h 1285"/>
              <a:gd name="T32" fmla="*/ 1219 w 2190"/>
              <a:gd name="T33" fmla="*/ 5 h 1285"/>
              <a:gd name="T34" fmla="*/ 1147 w 2190"/>
              <a:gd name="T35" fmla="*/ 16 h 1285"/>
              <a:gd name="T36" fmla="*/ 1051 w 2190"/>
              <a:gd name="T37" fmla="*/ 42 h 1285"/>
              <a:gd name="T38" fmla="*/ 968 w 2190"/>
              <a:gd name="T39" fmla="*/ 77 h 1285"/>
              <a:gd name="T40" fmla="*/ 898 w 2190"/>
              <a:gd name="T41" fmla="*/ 117 h 1285"/>
              <a:gd name="T42" fmla="*/ 847 w 2190"/>
              <a:gd name="T43" fmla="*/ 154 h 1285"/>
              <a:gd name="T44" fmla="*/ 815 w 2190"/>
              <a:gd name="T45" fmla="*/ 187 h 1285"/>
              <a:gd name="T46" fmla="*/ 761 w 2190"/>
              <a:gd name="T47" fmla="*/ 247 h 1285"/>
              <a:gd name="T48" fmla="*/ 683 w 2190"/>
              <a:gd name="T49" fmla="*/ 313 h 1285"/>
              <a:gd name="T50" fmla="*/ 578 w 2190"/>
              <a:gd name="T51" fmla="*/ 386 h 1285"/>
              <a:gd name="T52" fmla="*/ 441 w 2190"/>
              <a:gd name="T53" fmla="*/ 468 h 1285"/>
              <a:gd name="T54" fmla="*/ 269 w 2190"/>
              <a:gd name="T55" fmla="*/ 562 h 1285"/>
              <a:gd name="T56" fmla="*/ 163 w 2190"/>
              <a:gd name="T57" fmla="*/ 619 h 1285"/>
              <a:gd name="T58" fmla="*/ 112 w 2190"/>
              <a:gd name="T59" fmla="*/ 658 h 1285"/>
              <a:gd name="T60" fmla="*/ 73 w 2190"/>
              <a:gd name="T61" fmla="*/ 701 h 1285"/>
              <a:gd name="T62" fmla="*/ 42 w 2190"/>
              <a:gd name="T63" fmla="*/ 746 h 1285"/>
              <a:gd name="T64" fmla="*/ 21 w 2190"/>
              <a:gd name="T65" fmla="*/ 794 h 1285"/>
              <a:gd name="T66" fmla="*/ 5 w 2190"/>
              <a:gd name="T67" fmla="*/ 859 h 1285"/>
              <a:gd name="T68" fmla="*/ 1 w 2190"/>
              <a:gd name="T69" fmla="*/ 955 h 1285"/>
              <a:gd name="T70" fmla="*/ 17 w 2190"/>
              <a:gd name="T71" fmla="*/ 1050 h 1285"/>
              <a:gd name="T72" fmla="*/ 41 w 2190"/>
              <a:gd name="T73" fmla="*/ 1130 h 1285"/>
              <a:gd name="T74" fmla="*/ 64 w 2190"/>
              <a:gd name="T75" fmla="*/ 1186 h 1285"/>
              <a:gd name="T76" fmla="*/ 74 w 2190"/>
              <a:gd name="T77" fmla="*/ 1207 h 1285"/>
              <a:gd name="T78" fmla="*/ 80 w 2190"/>
              <a:gd name="T79" fmla="*/ 1218 h 1285"/>
              <a:gd name="T80" fmla="*/ 98 w 2190"/>
              <a:gd name="T81" fmla="*/ 1251 h 1285"/>
              <a:gd name="T82" fmla="*/ 132 w 2190"/>
              <a:gd name="T83" fmla="*/ 1279 h 1285"/>
              <a:gd name="T84" fmla="*/ 208 w 2190"/>
              <a:gd name="T85" fmla="*/ 1257 h 1285"/>
              <a:gd name="T86" fmla="*/ 320 w 2190"/>
              <a:gd name="T87" fmla="*/ 1229 h 1285"/>
              <a:gd name="T88" fmla="*/ 462 w 2190"/>
              <a:gd name="T89" fmla="*/ 1199 h 1285"/>
              <a:gd name="T90" fmla="*/ 635 w 2190"/>
              <a:gd name="T91" fmla="*/ 1171 h 1285"/>
              <a:gd name="T92" fmla="*/ 831 w 2190"/>
              <a:gd name="T93" fmla="*/ 1148 h 1285"/>
              <a:gd name="T94" fmla="*/ 1051 w 2190"/>
              <a:gd name="T95" fmla="*/ 1135 h 1285"/>
              <a:gd name="T96" fmla="*/ 1289 w 2190"/>
              <a:gd name="T97" fmla="*/ 1135 h 1285"/>
              <a:gd name="T98" fmla="*/ 1543 w 2190"/>
              <a:gd name="T99" fmla="*/ 1153 h 1285"/>
              <a:gd name="T100" fmla="*/ 1810 w 2190"/>
              <a:gd name="T101" fmla="*/ 1193 h 1285"/>
              <a:gd name="T102" fmla="*/ 2085 w 2190"/>
              <a:gd name="T103" fmla="*/ 125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90" h="1285">
                <a:moveTo>
                  <a:pt x="2179" y="1284"/>
                </a:moveTo>
                <a:lnTo>
                  <a:pt x="2185" y="1233"/>
                </a:lnTo>
                <a:lnTo>
                  <a:pt x="2189" y="1183"/>
                </a:lnTo>
                <a:lnTo>
                  <a:pt x="2190" y="1134"/>
                </a:lnTo>
                <a:lnTo>
                  <a:pt x="2188" y="1086"/>
                </a:lnTo>
                <a:lnTo>
                  <a:pt x="2182" y="1029"/>
                </a:lnTo>
                <a:lnTo>
                  <a:pt x="2173" y="976"/>
                </a:lnTo>
                <a:lnTo>
                  <a:pt x="2163" y="927"/>
                </a:lnTo>
                <a:lnTo>
                  <a:pt x="2152" y="884"/>
                </a:lnTo>
                <a:lnTo>
                  <a:pt x="2141" y="848"/>
                </a:lnTo>
                <a:lnTo>
                  <a:pt x="2131" y="819"/>
                </a:lnTo>
                <a:lnTo>
                  <a:pt x="2121" y="800"/>
                </a:lnTo>
                <a:lnTo>
                  <a:pt x="2113" y="789"/>
                </a:lnTo>
                <a:lnTo>
                  <a:pt x="2104" y="778"/>
                </a:lnTo>
                <a:lnTo>
                  <a:pt x="2090" y="757"/>
                </a:lnTo>
                <a:lnTo>
                  <a:pt x="2072" y="728"/>
                </a:lnTo>
                <a:lnTo>
                  <a:pt x="2053" y="693"/>
                </a:lnTo>
                <a:lnTo>
                  <a:pt x="2029" y="652"/>
                </a:lnTo>
                <a:lnTo>
                  <a:pt x="2004" y="607"/>
                </a:lnTo>
                <a:lnTo>
                  <a:pt x="1979" y="560"/>
                </a:lnTo>
                <a:lnTo>
                  <a:pt x="1953" y="513"/>
                </a:lnTo>
                <a:lnTo>
                  <a:pt x="1927" y="465"/>
                </a:lnTo>
                <a:lnTo>
                  <a:pt x="1902" y="420"/>
                </a:lnTo>
                <a:lnTo>
                  <a:pt x="1880" y="377"/>
                </a:lnTo>
                <a:lnTo>
                  <a:pt x="1859" y="338"/>
                </a:lnTo>
                <a:lnTo>
                  <a:pt x="1843" y="307"/>
                </a:lnTo>
                <a:lnTo>
                  <a:pt x="1830" y="281"/>
                </a:lnTo>
                <a:lnTo>
                  <a:pt x="1822" y="266"/>
                </a:lnTo>
                <a:lnTo>
                  <a:pt x="1819" y="260"/>
                </a:lnTo>
                <a:lnTo>
                  <a:pt x="1789" y="229"/>
                </a:lnTo>
                <a:lnTo>
                  <a:pt x="1759" y="199"/>
                </a:lnTo>
                <a:lnTo>
                  <a:pt x="1730" y="171"/>
                </a:lnTo>
                <a:lnTo>
                  <a:pt x="1700" y="147"/>
                </a:lnTo>
                <a:lnTo>
                  <a:pt x="1669" y="124"/>
                </a:lnTo>
                <a:lnTo>
                  <a:pt x="1640" y="105"/>
                </a:lnTo>
                <a:lnTo>
                  <a:pt x="1609" y="86"/>
                </a:lnTo>
                <a:lnTo>
                  <a:pt x="1578" y="69"/>
                </a:lnTo>
                <a:lnTo>
                  <a:pt x="1547" y="55"/>
                </a:lnTo>
                <a:lnTo>
                  <a:pt x="1518" y="43"/>
                </a:lnTo>
                <a:lnTo>
                  <a:pt x="1487" y="32"/>
                </a:lnTo>
                <a:lnTo>
                  <a:pt x="1457" y="23"/>
                </a:lnTo>
                <a:lnTo>
                  <a:pt x="1428" y="16"/>
                </a:lnTo>
                <a:lnTo>
                  <a:pt x="1397" y="10"/>
                </a:lnTo>
                <a:lnTo>
                  <a:pt x="1368" y="6"/>
                </a:lnTo>
                <a:lnTo>
                  <a:pt x="1339" y="2"/>
                </a:lnTo>
                <a:lnTo>
                  <a:pt x="1318" y="1"/>
                </a:lnTo>
                <a:lnTo>
                  <a:pt x="1298" y="0"/>
                </a:lnTo>
                <a:lnTo>
                  <a:pt x="1278" y="0"/>
                </a:lnTo>
                <a:lnTo>
                  <a:pt x="1259" y="1"/>
                </a:lnTo>
                <a:lnTo>
                  <a:pt x="1239" y="2"/>
                </a:lnTo>
                <a:lnTo>
                  <a:pt x="1219" y="5"/>
                </a:lnTo>
                <a:lnTo>
                  <a:pt x="1199" y="7"/>
                </a:lnTo>
                <a:lnTo>
                  <a:pt x="1181" y="9"/>
                </a:lnTo>
                <a:lnTo>
                  <a:pt x="1147" y="16"/>
                </a:lnTo>
                <a:lnTo>
                  <a:pt x="1114" y="23"/>
                </a:lnTo>
                <a:lnTo>
                  <a:pt x="1082" y="32"/>
                </a:lnTo>
                <a:lnTo>
                  <a:pt x="1051" y="42"/>
                </a:lnTo>
                <a:lnTo>
                  <a:pt x="1021" y="53"/>
                </a:lnTo>
                <a:lnTo>
                  <a:pt x="994" y="65"/>
                </a:lnTo>
                <a:lnTo>
                  <a:pt x="968" y="77"/>
                </a:lnTo>
                <a:lnTo>
                  <a:pt x="942" y="90"/>
                </a:lnTo>
                <a:lnTo>
                  <a:pt x="919" y="103"/>
                </a:lnTo>
                <a:lnTo>
                  <a:pt x="898" y="117"/>
                </a:lnTo>
                <a:lnTo>
                  <a:pt x="879" y="129"/>
                </a:lnTo>
                <a:lnTo>
                  <a:pt x="862" y="142"/>
                </a:lnTo>
                <a:lnTo>
                  <a:pt x="847" y="154"/>
                </a:lnTo>
                <a:lnTo>
                  <a:pt x="834" y="166"/>
                </a:lnTo>
                <a:lnTo>
                  <a:pt x="823" y="177"/>
                </a:lnTo>
                <a:lnTo>
                  <a:pt x="815" y="187"/>
                </a:lnTo>
                <a:lnTo>
                  <a:pt x="800" y="207"/>
                </a:lnTo>
                <a:lnTo>
                  <a:pt x="781" y="226"/>
                </a:lnTo>
                <a:lnTo>
                  <a:pt x="761" y="247"/>
                </a:lnTo>
                <a:lnTo>
                  <a:pt x="737" y="268"/>
                </a:lnTo>
                <a:lnTo>
                  <a:pt x="712" y="290"/>
                </a:lnTo>
                <a:lnTo>
                  <a:pt x="683" y="313"/>
                </a:lnTo>
                <a:lnTo>
                  <a:pt x="651" y="336"/>
                </a:lnTo>
                <a:lnTo>
                  <a:pt x="616" y="360"/>
                </a:lnTo>
                <a:lnTo>
                  <a:pt x="578" y="386"/>
                </a:lnTo>
                <a:lnTo>
                  <a:pt x="536" y="412"/>
                </a:lnTo>
                <a:lnTo>
                  <a:pt x="490" y="439"/>
                </a:lnTo>
                <a:lnTo>
                  <a:pt x="441" y="468"/>
                </a:lnTo>
                <a:lnTo>
                  <a:pt x="388" y="499"/>
                </a:lnTo>
                <a:lnTo>
                  <a:pt x="331" y="529"/>
                </a:lnTo>
                <a:lnTo>
                  <a:pt x="269" y="562"/>
                </a:lnTo>
                <a:lnTo>
                  <a:pt x="203" y="596"/>
                </a:lnTo>
                <a:lnTo>
                  <a:pt x="182" y="607"/>
                </a:lnTo>
                <a:lnTo>
                  <a:pt x="163" y="619"/>
                </a:lnTo>
                <a:lnTo>
                  <a:pt x="145" y="633"/>
                </a:lnTo>
                <a:lnTo>
                  <a:pt x="128" y="645"/>
                </a:lnTo>
                <a:lnTo>
                  <a:pt x="112" y="658"/>
                </a:lnTo>
                <a:lnTo>
                  <a:pt x="98" y="672"/>
                </a:lnTo>
                <a:lnTo>
                  <a:pt x="85" y="686"/>
                </a:lnTo>
                <a:lnTo>
                  <a:pt x="73" y="701"/>
                </a:lnTo>
                <a:lnTo>
                  <a:pt x="62" y="716"/>
                </a:lnTo>
                <a:lnTo>
                  <a:pt x="51" y="730"/>
                </a:lnTo>
                <a:lnTo>
                  <a:pt x="42" y="746"/>
                </a:lnTo>
                <a:lnTo>
                  <a:pt x="34" y="762"/>
                </a:lnTo>
                <a:lnTo>
                  <a:pt x="28" y="778"/>
                </a:lnTo>
                <a:lnTo>
                  <a:pt x="21" y="794"/>
                </a:lnTo>
                <a:lnTo>
                  <a:pt x="16" y="809"/>
                </a:lnTo>
                <a:lnTo>
                  <a:pt x="11" y="826"/>
                </a:lnTo>
                <a:lnTo>
                  <a:pt x="5" y="859"/>
                </a:lnTo>
                <a:lnTo>
                  <a:pt x="1" y="892"/>
                </a:lnTo>
                <a:lnTo>
                  <a:pt x="0" y="924"/>
                </a:lnTo>
                <a:lnTo>
                  <a:pt x="1" y="955"/>
                </a:lnTo>
                <a:lnTo>
                  <a:pt x="5" y="988"/>
                </a:lnTo>
                <a:lnTo>
                  <a:pt x="10" y="1019"/>
                </a:lnTo>
                <a:lnTo>
                  <a:pt x="17" y="1050"/>
                </a:lnTo>
                <a:lnTo>
                  <a:pt x="23" y="1078"/>
                </a:lnTo>
                <a:lnTo>
                  <a:pt x="32" y="1106"/>
                </a:lnTo>
                <a:lnTo>
                  <a:pt x="41" y="1130"/>
                </a:lnTo>
                <a:lnTo>
                  <a:pt x="49" y="1152"/>
                </a:lnTo>
                <a:lnTo>
                  <a:pt x="57" y="1171"/>
                </a:lnTo>
                <a:lnTo>
                  <a:pt x="64" y="1186"/>
                </a:lnTo>
                <a:lnTo>
                  <a:pt x="69" y="1197"/>
                </a:lnTo>
                <a:lnTo>
                  <a:pt x="73" y="1205"/>
                </a:lnTo>
                <a:lnTo>
                  <a:pt x="74" y="1207"/>
                </a:lnTo>
                <a:lnTo>
                  <a:pt x="75" y="1208"/>
                </a:lnTo>
                <a:lnTo>
                  <a:pt x="77" y="1212"/>
                </a:lnTo>
                <a:lnTo>
                  <a:pt x="80" y="1218"/>
                </a:lnTo>
                <a:lnTo>
                  <a:pt x="86" y="1227"/>
                </a:lnTo>
                <a:lnTo>
                  <a:pt x="91" y="1238"/>
                </a:lnTo>
                <a:lnTo>
                  <a:pt x="98" y="1251"/>
                </a:lnTo>
                <a:lnTo>
                  <a:pt x="106" y="1267"/>
                </a:lnTo>
                <a:lnTo>
                  <a:pt x="114" y="1285"/>
                </a:lnTo>
                <a:lnTo>
                  <a:pt x="132" y="1279"/>
                </a:lnTo>
                <a:lnTo>
                  <a:pt x="153" y="1273"/>
                </a:lnTo>
                <a:lnTo>
                  <a:pt x="178" y="1265"/>
                </a:lnTo>
                <a:lnTo>
                  <a:pt x="208" y="1257"/>
                </a:lnTo>
                <a:lnTo>
                  <a:pt x="242" y="1249"/>
                </a:lnTo>
                <a:lnTo>
                  <a:pt x="279" y="1239"/>
                </a:lnTo>
                <a:lnTo>
                  <a:pt x="320" y="1229"/>
                </a:lnTo>
                <a:lnTo>
                  <a:pt x="364" y="1219"/>
                </a:lnTo>
                <a:lnTo>
                  <a:pt x="412" y="1209"/>
                </a:lnTo>
                <a:lnTo>
                  <a:pt x="462" y="1199"/>
                </a:lnTo>
                <a:lnTo>
                  <a:pt x="517" y="1189"/>
                </a:lnTo>
                <a:lnTo>
                  <a:pt x="575" y="1179"/>
                </a:lnTo>
                <a:lnTo>
                  <a:pt x="635" y="1171"/>
                </a:lnTo>
                <a:lnTo>
                  <a:pt x="697" y="1162"/>
                </a:lnTo>
                <a:lnTo>
                  <a:pt x="763" y="1154"/>
                </a:lnTo>
                <a:lnTo>
                  <a:pt x="831" y="1148"/>
                </a:lnTo>
                <a:lnTo>
                  <a:pt x="903" y="1142"/>
                </a:lnTo>
                <a:lnTo>
                  <a:pt x="975" y="1138"/>
                </a:lnTo>
                <a:lnTo>
                  <a:pt x="1051" y="1135"/>
                </a:lnTo>
                <a:lnTo>
                  <a:pt x="1128" y="1133"/>
                </a:lnTo>
                <a:lnTo>
                  <a:pt x="1208" y="1133"/>
                </a:lnTo>
                <a:lnTo>
                  <a:pt x="1289" y="1135"/>
                </a:lnTo>
                <a:lnTo>
                  <a:pt x="1372" y="1139"/>
                </a:lnTo>
                <a:lnTo>
                  <a:pt x="1456" y="1145"/>
                </a:lnTo>
                <a:lnTo>
                  <a:pt x="1543" y="1153"/>
                </a:lnTo>
                <a:lnTo>
                  <a:pt x="1631" y="1164"/>
                </a:lnTo>
                <a:lnTo>
                  <a:pt x="1720" y="1176"/>
                </a:lnTo>
                <a:lnTo>
                  <a:pt x="1810" y="1193"/>
                </a:lnTo>
                <a:lnTo>
                  <a:pt x="1901" y="1210"/>
                </a:lnTo>
                <a:lnTo>
                  <a:pt x="1992" y="1232"/>
                </a:lnTo>
                <a:lnTo>
                  <a:pt x="2085" y="1256"/>
                </a:lnTo>
                <a:lnTo>
                  <a:pt x="2179" y="1284"/>
                </a:lnTo>
                <a:close/>
              </a:path>
            </a:pathLst>
          </a:custGeom>
          <a:solidFill>
            <a:srgbClr val="D8B2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4800" dirty="0">
              <a:solidFill>
                <a:sysClr val="windowText" lastClr="000000"/>
              </a:solidFill>
              <a:latin typeface="Buxton Sketch" panose="03080500000500000004" pitchFamily="66" charset="0"/>
            </a:endParaRPr>
          </a:p>
        </p:txBody>
      </p:sp>
      <p:sp>
        <p:nvSpPr>
          <p:cNvPr id="10" name="Freeform 6"/>
          <p:cNvSpPr>
            <a:spLocks/>
          </p:cNvSpPr>
          <p:nvPr/>
        </p:nvSpPr>
        <p:spPr bwMode="auto">
          <a:xfrm>
            <a:off x="4668840" y="2781302"/>
            <a:ext cx="3278188" cy="1201738"/>
          </a:xfrm>
          <a:custGeom>
            <a:avLst/>
            <a:gdLst>
              <a:gd name="T0" fmla="*/ 21 w 2065"/>
              <a:gd name="T1" fmla="*/ 198 h 757"/>
              <a:gd name="T2" fmla="*/ 54 w 2065"/>
              <a:gd name="T3" fmla="*/ 285 h 757"/>
              <a:gd name="T4" fmla="*/ 84 w 2065"/>
              <a:gd name="T5" fmla="*/ 389 h 757"/>
              <a:gd name="T6" fmla="*/ 101 w 2065"/>
              <a:gd name="T7" fmla="*/ 439 h 757"/>
              <a:gd name="T8" fmla="*/ 129 w 2065"/>
              <a:gd name="T9" fmla="*/ 491 h 757"/>
              <a:gd name="T10" fmla="*/ 166 w 2065"/>
              <a:gd name="T11" fmla="*/ 543 h 757"/>
              <a:gd name="T12" fmla="*/ 211 w 2065"/>
              <a:gd name="T13" fmla="*/ 591 h 757"/>
              <a:gd name="T14" fmla="*/ 266 w 2065"/>
              <a:gd name="T15" fmla="*/ 636 h 757"/>
              <a:gd name="T16" fmla="*/ 312 w 2065"/>
              <a:gd name="T17" fmla="*/ 667 h 757"/>
              <a:gd name="T18" fmla="*/ 355 w 2065"/>
              <a:gd name="T19" fmla="*/ 690 h 757"/>
              <a:gd name="T20" fmla="*/ 401 w 2065"/>
              <a:gd name="T21" fmla="*/ 711 h 757"/>
              <a:gd name="T22" fmla="*/ 448 w 2065"/>
              <a:gd name="T23" fmla="*/ 728 h 757"/>
              <a:gd name="T24" fmla="*/ 500 w 2065"/>
              <a:gd name="T25" fmla="*/ 741 h 757"/>
              <a:gd name="T26" fmla="*/ 544 w 2065"/>
              <a:gd name="T27" fmla="*/ 749 h 757"/>
              <a:gd name="T28" fmla="*/ 569 w 2065"/>
              <a:gd name="T29" fmla="*/ 752 h 757"/>
              <a:gd name="T30" fmla="*/ 596 w 2065"/>
              <a:gd name="T31" fmla="*/ 756 h 757"/>
              <a:gd name="T32" fmla="*/ 626 w 2065"/>
              <a:gd name="T33" fmla="*/ 757 h 757"/>
              <a:gd name="T34" fmla="*/ 660 w 2065"/>
              <a:gd name="T35" fmla="*/ 757 h 757"/>
              <a:gd name="T36" fmla="*/ 694 w 2065"/>
              <a:gd name="T37" fmla="*/ 755 h 757"/>
              <a:gd name="T38" fmla="*/ 730 w 2065"/>
              <a:gd name="T39" fmla="*/ 751 h 757"/>
              <a:gd name="T40" fmla="*/ 765 w 2065"/>
              <a:gd name="T41" fmla="*/ 746 h 757"/>
              <a:gd name="T42" fmla="*/ 813 w 2065"/>
              <a:gd name="T43" fmla="*/ 737 h 757"/>
              <a:gd name="T44" fmla="*/ 883 w 2065"/>
              <a:gd name="T45" fmla="*/ 725 h 757"/>
              <a:gd name="T46" fmla="*/ 952 w 2065"/>
              <a:gd name="T47" fmla="*/ 715 h 757"/>
              <a:gd name="T48" fmla="*/ 1022 w 2065"/>
              <a:gd name="T49" fmla="*/ 707 h 757"/>
              <a:gd name="T50" fmla="*/ 1090 w 2065"/>
              <a:gd name="T51" fmla="*/ 702 h 757"/>
              <a:gd name="T52" fmla="*/ 1158 w 2065"/>
              <a:gd name="T53" fmla="*/ 695 h 757"/>
              <a:gd name="T54" fmla="*/ 1226 w 2065"/>
              <a:gd name="T55" fmla="*/ 690 h 757"/>
              <a:gd name="T56" fmla="*/ 1293 w 2065"/>
              <a:gd name="T57" fmla="*/ 682 h 757"/>
              <a:gd name="T58" fmla="*/ 1360 w 2065"/>
              <a:gd name="T59" fmla="*/ 673 h 757"/>
              <a:gd name="T60" fmla="*/ 1426 w 2065"/>
              <a:gd name="T61" fmla="*/ 662 h 757"/>
              <a:gd name="T62" fmla="*/ 1493 w 2065"/>
              <a:gd name="T63" fmla="*/ 649 h 757"/>
              <a:gd name="T64" fmla="*/ 1555 w 2065"/>
              <a:gd name="T65" fmla="*/ 633 h 757"/>
              <a:gd name="T66" fmla="*/ 1617 w 2065"/>
              <a:gd name="T67" fmla="*/ 613 h 757"/>
              <a:gd name="T68" fmla="*/ 1678 w 2065"/>
              <a:gd name="T69" fmla="*/ 589 h 757"/>
              <a:gd name="T70" fmla="*/ 1740 w 2065"/>
              <a:gd name="T71" fmla="*/ 560 h 757"/>
              <a:gd name="T72" fmla="*/ 1801 w 2065"/>
              <a:gd name="T73" fmla="*/ 526 h 757"/>
              <a:gd name="T74" fmla="*/ 1847 w 2065"/>
              <a:gd name="T75" fmla="*/ 497 h 757"/>
              <a:gd name="T76" fmla="*/ 1859 w 2065"/>
              <a:gd name="T77" fmla="*/ 488 h 757"/>
              <a:gd name="T78" fmla="*/ 1922 w 2065"/>
              <a:gd name="T79" fmla="*/ 436 h 757"/>
              <a:gd name="T80" fmla="*/ 1973 w 2065"/>
              <a:gd name="T81" fmla="*/ 377 h 757"/>
              <a:gd name="T82" fmla="*/ 2012 w 2065"/>
              <a:gd name="T83" fmla="*/ 312 h 757"/>
              <a:gd name="T84" fmla="*/ 2041 w 2065"/>
              <a:gd name="T85" fmla="*/ 245 h 757"/>
              <a:gd name="T86" fmla="*/ 2060 w 2065"/>
              <a:gd name="T87" fmla="*/ 175 h 757"/>
              <a:gd name="T88" fmla="*/ 1878 w 2065"/>
              <a:gd name="T89" fmla="*/ 99 h 757"/>
              <a:gd name="T90" fmla="*/ 1606 w 2065"/>
              <a:gd name="T91" fmla="*/ 43 h 757"/>
              <a:gd name="T92" fmla="*/ 1342 w 2065"/>
              <a:gd name="T93" fmla="*/ 12 h 757"/>
              <a:gd name="T94" fmla="*/ 1094 w 2065"/>
              <a:gd name="T95" fmla="*/ 0 h 757"/>
              <a:gd name="T96" fmla="*/ 861 w 2065"/>
              <a:gd name="T97" fmla="*/ 5 h 757"/>
              <a:gd name="T98" fmla="*/ 649 w 2065"/>
              <a:gd name="T99" fmla="*/ 21 h 757"/>
              <a:gd name="T100" fmla="*/ 461 w 2065"/>
              <a:gd name="T101" fmla="*/ 46 h 757"/>
              <a:gd name="T102" fmla="*/ 298 w 2065"/>
              <a:gd name="T103" fmla="*/ 76 h 757"/>
              <a:gd name="T104" fmla="*/ 165 w 2065"/>
              <a:gd name="T105" fmla="*/ 106 h 757"/>
              <a:gd name="T106" fmla="*/ 64 w 2065"/>
              <a:gd name="T107" fmla="*/ 132 h 757"/>
              <a:gd name="T108" fmla="*/ 0 w 2065"/>
              <a:gd name="T109" fmla="*/ 152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5" h="757">
                <a:moveTo>
                  <a:pt x="0" y="152"/>
                </a:moveTo>
                <a:lnTo>
                  <a:pt x="10" y="174"/>
                </a:lnTo>
                <a:lnTo>
                  <a:pt x="21" y="198"/>
                </a:lnTo>
                <a:lnTo>
                  <a:pt x="32" y="224"/>
                </a:lnTo>
                <a:lnTo>
                  <a:pt x="43" y="254"/>
                </a:lnTo>
                <a:lnTo>
                  <a:pt x="54" y="285"/>
                </a:lnTo>
                <a:lnTo>
                  <a:pt x="64" y="318"/>
                </a:lnTo>
                <a:lnTo>
                  <a:pt x="74" y="353"/>
                </a:lnTo>
                <a:lnTo>
                  <a:pt x="84" y="389"/>
                </a:lnTo>
                <a:lnTo>
                  <a:pt x="88" y="405"/>
                </a:lnTo>
                <a:lnTo>
                  <a:pt x="95" y="423"/>
                </a:lnTo>
                <a:lnTo>
                  <a:pt x="101" y="439"/>
                </a:lnTo>
                <a:lnTo>
                  <a:pt x="109" y="457"/>
                </a:lnTo>
                <a:lnTo>
                  <a:pt x="119" y="475"/>
                </a:lnTo>
                <a:lnTo>
                  <a:pt x="129" y="491"/>
                </a:lnTo>
                <a:lnTo>
                  <a:pt x="140" y="509"/>
                </a:lnTo>
                <a:lnTo>
                  <a:pt x="152" y="526"/>
                </a:lnTo>
                <a:lnTo>
                  <a:pt x="166" y="543"/>
                </a:lnTo>
                <a:lnTo>
                  <a:pt x="180" y="559"/>
                </a:lnTo>
                <a:lnTo>
                  <a:pt x="195" y="576"/>
                </a:lnTo>
                <a:lnTo>
                  <a:pt x="211" y="591"/>
                </a:lnTo>
                <a:lnTo>
                  <a:pt x="229" y="606"/>
                </a:lnTo>
                <a:lnTo>
                  <a:pt x="246" y="622"/>
                </a:lnTo>
                <a:lnTo>
                  <a:pt x="266" y="636"/>
                </a:lnTo>
                <a:lnTo>
                  <a:pt x="286" y="650"/>
                </a:lnTo>
                <a:lnTo>
                  <a:pt x="299" y="659"/>
                </a:lnTo>
                <a:lnTo>
                  <a:pt x="312" y="667"/>
                </a:lnTo>
                <a:lnTo>
                  <a:pt x="327" y="676"/>
                </a:lnTo>
                <a:lnTo>
                  <a:pt x="341" y="683"/>
                </a:lnTo>
                <a:lnTo>
                  <a:pt x="355" y="690"/>
                </a:lnTo>
                <a:lnTo>
                  <a:pt x="370" y="698"/>
                </a:lnTo>
                <a:lnTo>
                  <a:pt x="385" y="704"/>
                </a:lnTo>
                <a:lnTo>
                  <a:pt x="401" y="711"/>
                </a:lnTo>
                <a:lnTo>
                  <a:pt x="417" y="717"/>
                </a:lnTo>
                <a:lnTo>
                  <a:pt x="433" y="723"/>
                </a:lnTo>
                <a:lnTo>
                  <a:pt x="448" y="728"/>
                </a:lnTo>
                <a:lnTo>
                  <a:pt x="466" y="733"/>
                </a:lnTo>
                <a:lnTo>
                  <a:pt x="482" y="737"/>
                </a:lnTo>
                <a:lnTo>
                  <a:pt x="500" y="741"/>
                </a:lnTo>
                <a:lnTo>
                  <a:pt x="518" y="745"/>
                </a:lnTo>
                <a:lnTo>
                  <a:pt x="535" y="748"/>
                </a:lnTo>
                <a:lnTo>
                  <a:pt x="544" y="749"/>
                </a:lnTo>
                <a:lnTo>
                  <a:pt x="553" y="750"/>
                </a:lnTo>
                <a:lnTo>
                  <a:pt x="560" y="751"/>
                </a:lnTo>
                <a:lnTo>
                  <a:pt x="569" y="752"/>
                </a:lnTo>
                <a:lnTo>
                  <a:pt x="578" y="754"/>
                </a:lnTo>
                <a:lnTo>
                  <a:pt x="587" y="755"/>
                </a:lnTo>
                <a:lnTo>
                  <a:pt x="596" y="756"/>
                </a:lnTo>
                <a:lnTo>
                  <a:pt x="604" y="756"/>
                </a:lnTo>
                <a:lnTo>
                  <a:pt x="615" y="756"/>
                </a:lnTo>
                <a:lnTo>
                  <a:pt x="626" y="757"/>
                </a:lnTo>
                <a:lnTo>
                  <a:pt x="637" y="757"/>
                </a:lnTo>
                <a:lnTo>
                  <a:pt x="648" y="757"/>
                </a:lnTo>
                <a:lnTo>
                  <a:pt x="660" y="757"/>
                </a:lnTo>
                <a:lnTo>
                  <a:pt x="671" y="756"/>
                </a:lnTo>
                <a:lnTo>
                  <a:pt x="682" y="756"/>
                </a:lnTo>
                <a:lnTo>
                  <a:pt x="694" y="755"/>
                </a:lnTo>
                <a:lnTo>
                  <a:pt x="705" y="754"/>
                </a:lnTo>
                <a:lnTo>
                  <a:pt x="717" y="752"/>
                </a:lnTo>
                <a:lnTo>
                  <a:pt x="730" y="751"/>
                </a:lnTo>
                <a:lnTo>
                  <a:pt x="741" y="750"/>
                </a:lnTo>
                <a:lnTo>
                  <a:pt x="753" y="748"/>
                </a:lnTo>
                <a:lnTo>
                  <a:pt x="765" y="746"/>
                </a:lnTo>
                <a:lnTo>
                  <a:pt x="777" y="744"/>
                </a:lnTo>
                <a:lnTo>
                  <a:pt x="789" y="741"/>
                </a:lnTo>
                <a:lnTo>
                  <a:pt x="813" y="737"/>
                </a:lnTo>
                <a:lnTo>
                  <a:pt x="836" y="733"/>
                </a:lnTo>
                <a:lnTo>
                  <a:pt x="859" y="728"/>
                </a:lnTo>
                <a:lnTo>
                  <a:pt x="883" y="725"/>
                </a:lnTo>
                <a:lnTo>
                  <a:pt x="906" y="722"/>
                </a:lnTo>
                <a:lnTo>
                  <a:pt x="929" y="718"/>
                </a:lnTo>
                <a:lnTo>
                  <a:pt x="952" y="715"/>
                </a:lnTo>
                <a:lnTo>
                  <a:pt x="976" y="713"/>
                </a:lnTo>
                <a:lnTo>
                  <a:pt x="999" y="711"/>
                </a:lnTo>
                <a:lnTo>
                  <a:pt x="1022" y="707"/>
                </a:lnTo>
                <a:lnTo>
                  <a:pt x="1045" y="705"/>
                </a:lnTo>
                <a:lnTo>
                  <a:pt x="1068" y="703"/>
                </a:lnTo>
                <a:lnTo>
                  <a:pt x="1090" y="702"/>
                </a:lnTo>
                <a:lnTo>
                  <a:pt x="1113" y="700"/>
                </a:lnTo>
                <a:lnTo>
                  <a:pt x="1136" y="698"/>
                </a:lnTo>
                <a:lnTo>
                  <a:pt x="1158" y="695"/>
                </a:lnTo>
                <a:lnTo>
                  <a:pt x="1181" y="693"/>
                </a:lnTo>
                <a:lnTo>
                  <a:pt x="1203" y="691"/>
                </a:lnTo>
                <a:lnTo>
                  <a:pt x="1226" y="690"/>
                </a:lnTo>
                <a:lnTo>
                  <a:pt x="1248" y="687"/>
                </a:lnTo>
                <a:lnTo>
                  <a:pt x="1270" y="684"/>
                </a:lnTo>
                <a:lnTo>
                  <a:pt x="1293" y="682"/>
                </a:lnTo>
                <a:lnTo>
                  <a:pt x="1315" y="680"/>
                </a:lnTo>
                <a:lnTo>
                  <a:pt x="1337" y="677"/>
                </a:lnTo>
                <a:lnTo>
                  <a:pt x="1360" y="673"/>
                </a:lnTo>
                <a:lnTo>
                  <a:pt x="1382" y="670"/>
                </a:lnTo>
                <a:lnTo>
                  <a:pt x="1404" y="667"/>
                </a:lnTo>
                <a:lnTo>
                  <a:pt x="1426" y="662"/>
                </a:lnTo>
                <a:lnTo>
                  <a:pt x="1448" y="659"/>
                </a:lnTo>
                <a:lnTo>
                  <a:pt x="1471" y="654"/>
                </a:lnTo>
                <a:lnTo>
                  <a:pt x="1493" y="649"/>
                </a:lnTo>
                <a:lnTo>
                  <a:pt x="1515" y="644"/>
                </a:lnTo>
                <a:lnTo>
                  <a:pt x="1536" y="638"/>
                </a:lnTo>
                <a:lnTo>
                  <a:pt x="1555" y="633"/>
                </a:lnTo>
                <a:lnTo>
                  <a:pt x="1576" y="626"/>
                </a:lnTo>
                <a:lnTo>
                  <a:pt x="1596" y="620"/>
                </a:lnTo>
                <a:lnTo>
                  <a:pt x="1617" y="613"/>
                </a:lnTo>
                <a:lnTo>
                  <a:pt x="1637" y="605"/>
                </a:lnTo>
                <a:lnTo>
                  <a:pt x="1657" y="598"/>
                </a:lnTo>
                <a:lnTo>
                  <a:pt x="1678" y="589"/>
                </a:lnTo>
                <a:lnTo>
                  <a:pt x="1698" y="580"/>
                </a:lnTo>
                <a:lnTo>
                  <a:pt x="1719" y="570"/>
                </a:lnTo>
                <a:lnTo>
                  <a:pt x="1740" y="560"/>
                </a:lnTo>
                <a:lnTo>
                  <a:pt x="1761" y="549"/>
                </a:lnTo>
                <a:lnTo>
                  <a:pt x="1780" y="537"/>
                </a:lnTo>
                <a:lnTo>
                  <a:pt x="1801" y="526"/>
                </a:lnTo>
                <a:lnTo>
                  <a:pt x="1822" y="513"/>
                </a:lnTo>
                <a:lnTo>
                  <a:pt x="1843" y="500"/>
                </a:lnTo>
                <a:lnTo>
                  <a:pt x="1847" y="497"/>
                </a:lnTo>
                <a:lnTo>
                  <a:pt x="1852" y="493"/>
                </a:lnTo>
                <a:lnTo>
                  <a:pt x="1855" y="491"/>
                </a:lnTo>
                <a:lnTo>
                  <a:pt x="1859" y="488"/>
                </a:lnTo>
                <a:lnTo>
                  <a:pt x="1881" y="471"/>
                </a:lnTo>
                <a:lnTo>
                  <a:pt x="1903" y="454"/>
                </a:lnTo>
                <a:lnTo>
                  <a:pt x="1922" y="436"/>
                </a:lnTo>
                <a:lnTo>
                  <a:pt x="1941" y="416"/>
                </a:lnTo>
                <a:lnTo>
                  <a:pt x="1957" y="397"/>
                </a:lnTo>
                <a:lnTo>
                  <a:pt x="1973" y="377"/>
                </a:lnTo>
                <a:lnTo>
                  <a:pt x="1987" y="356"/>
                </a:lnTo>
                <a:lnTo>
                  <a:pt x="2000" y="334"/>
                </a:lnTo>
                <a:lnTo>
                  <a:pt x="2012" y="312"/>
                </a:lnTo>
                <a:lnTo>
                  <a:pt x="2022" y="290"/>
                </a:lnTo>
                <a:lnTo>
                  <a:pt x="2032" y="267"/>
                </a:lnTo>
                <a:lnTo>
                  <a:pt x="2041" y="245"/>
                </a:lnTo>
                <a:lnTo>
                  <a:pt x="2048" y="221"/>
                </a:lnTo>
                <a:lnTo>
                  <a:pt x="2055" y="198"/>
                </a:lnTo>
                <a:lnTo>
                  <a:pt x="2060" y="175"/>
                </a:lnTo>
                <a:lnTo>
                  <a:pt x="2065" y="151"/>
                </a:lnTo>
                <a:lnTo>
                  <a:pt x="1971" y="123"/>
                </a:lnTo>
                <a:lnTo>
                  <a:pt x="1878" y="99"/>
                </a:lnTo>
                <a:lnTo>
                  <a:pt x="1787" y="77"/>
                </a:lnTo>
                <a:lnTo>
                  <a:pt x="1696" y="60"/>
                </a:lnTo>
                <a:lnTo>
                  <a:pt x="1606" y="43"/>
                </a:lnTo>
                <a:lnTo>
                  <a:pt x="1517" y="31"/>
                </a:lnTo>
                <a:lnTo>
                  <a:pt x="1429" y="20"/>
                </a:lnTo>
                <a:lnTo>
                  <a:pt x="1342" y="12"/>
                </a:lnTo>
                <a:lnTo>
                  <a:pt x="1258" y="6"/>
                </a:lnTo>
                <a:lnTo>
                  <a:pt x="1175" y="2"/>
                </a:lnTo>
                <a:lnTo>
                  <a:pt x="1094" y="0"/>
                </a:lnTo>
                <a:lnTo>
                  <a:pt x="1014" y="0"/>
                </a:lnTo>
                <a:lnTo>
                  <a:pt x="937" y="2"/>
                </a:lnTo>
                <a:lnTo>
                  <a:pt x="861" y="5"/>
                </a:lnTo>
                <a:lnTo>
                  <a:pt x="789" y="9"/>
                </a:lnTo>
                <a:lnTo>
                  <a:pt x="717" y="15"/>
                </a:lnTo>
                <a:lnTo>
                  <a:pt x="649" y="21"/>
                </a:lnTo>
                <a:lnTo>
                  <a:pt x="583" y="29"/>
                </a:lnTo>
                <a:lnTo>
                  <a:pt x="521" y="38"/>
                </a:lnTo>
                <a:lnTo>
                  <a:pt x="461" y="46"/>
                </a:lnTo>
                <a:lnTo>
                  <a:pt x="403" y="56"/>
                </a:lnTo>
                <a:lnTo>
                  <a:pt x="348" y="66"/>
                </a:lnTo>
                <a:lnTo>
                  <a:pt x="298" y="76"/>
                </a:lnTo>
                <a:lnTo>
                  <a:pt x="250" y="86"/>
                </a:lnTo>
                <a:lnTo>
                  <a:pt x="206" y="96"/>
                </a:lnTo>
                <a:lnTo>
                  <a:pt x="165" y="106"/>
                </a:lnTo>
                <a:lnTo>
                  <a:pt x="128" y="116"/>
                </a:lnTo>
                <a:lnTo>
                  <a:pt x="94" y="124"/>
                </a:lnTo>
                <a:lnTo>
                  <a:pt x="64" y="132"/>
                </a:lnTo>
                <a:lnTo>
                  <a:pt x="39" y="140"/>
                </a:lnTo>
                <a:lnTo>
                  <a:pt x="18" y="146"/>
                </a:lnTo>
                <a:lnTo>
                  <a:pt x="0" y="152"/>
                </a:lnTo>
                <a:close/>
              </a:path>
            </a:pathLst>
          </a:custGeom>
          <a:solidFill>
            <a:srgbClr val="A07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4662490" y="2752727"/>
            <a:ext cx="3217863" cy="273050"/>
          </a:xfrm>
          <a:custGeom>
            <a:avLst/>
            <a:gdLst>
              <a:gd name="T0" fmla="*/ 72 w 2027"/>
              <a:gd name="T1" fmla="*/ 151 h 172"/>
              <a:gd name="T2" fmla="*/ 197 w 2027"/>
              <a:gd name="T3" fmla="*/ 115 h 172"/>
              <a:gd name="T4" fmla="*/ 322 w 2027"/>
              <a:gd name="T5" fmla="*/ 85 h 172"/>
              <a:gd name="T6" fmla="*/ 448 w 2027"/>
              <a:gd name="T7" fmla="*/ 61 h 172"/>
              <a:gd name="T8" fmla="*/ 573 w 2027"/>
              <a:gd name="T9" fmla="*/ 42 h 172"/>
              <a:gd name="T10" fmla="*/ 699 w 2027"/>
              <a:gd name="T11" fmla="*/ 30 h 172"/>
              <a:gd name="T12" fmla="*/ 826 w 2027"/>
              <a:gd name="T13" fmla="*/ 22 h 172"/>
              <a:gd name="T14" fmla="*/ 952 w 2027"/>
              <a:gd name="T15" fmla="*/ 18 h 172"/>
              <a:gd name="T16" fmla="*/ 1078 w 2027"/>
              <a:gd name="T17" fmla="*/ 20 h 172"/>
              <a:gd name="T18" fmla="*/ 1205 w 2027"/>
              <a:gd name="T19" fmla="*/ 26 h 172"/>
              <a:gd name="T20" fmla="*/ 1332 w 2027"/>
              <a:gd name="T21" fmla="*/ 35 h 172"/>
              <a:gd name="T22" fmla="*/ 1458 w 2027"/>
              <a:gd name="T23" fmla="*/ 48 h 172"/>
              <a:gd name="T24" fmla="*/ 1585 w 2027"/>
              <a:gd name="T25" fmla="*/ 64 h 172"/>
              <a:gd name="T26" fmla="*/ 1712 w 2027"/>
              <a:gd name="T27" fmla="*/ 84 h 172"/>
              <a:gd name="T28" fmla="*/ 1838 w 2027"/>
              <a:gd name="T29" fmla="*/ 107 h 172"/>
              <a:gd name="T30" fmla="*/ 1965 w 2027"/>
              <a:gd name="T31" fmla="*/ 132 h 172"/>
              <a:gd name="T32" fmla="*/ 2027 w 2027"/>
              <a:gd name="T33" fmla="*/ 145 h 172"/>
              <a:gd name="T34" fmla="*/ 2024 w 2027"/>
              <a:gd name="T35" fmla="*/ 139 h 172"/>
              <a:gd name="T36" fmla="*/ 1960 w 2027"/>
              <a:gd name="T37" fmla="*/ 120 h 172"/>
              <a:gd name="T38" fmla="*/ 1836 w 2027"/>
              <a:gd name="T39" fmla="*/ 92 h 172"/>
              <a:gd name="T40" fmla="*/ 1710 w 2027"/>
              <a:gd name="T41" fmla="*/ 67 h 172"/>
              <a:gd name="T42" fmla="*/ 1583 w 2027"/>
              <a:gd name="T43" fmla="*/ 45 h 172"/>
              <a:gd name="T44" fmla="*/ 1456 w 2027"/>
              <a:gd name="T45" fmla="*/ 27 h 172"/>
              <a:gd name="T46" fmla="*/ 1329 w 2027"/>
              <a:gd name="T47" fmla="*/ 14 h 172"/>
              <a:gd name="T48" fmla="*/ 1200 w 2027"/>
              <a:gd name="T49" fmla="*/ 5 h 172"/>
              <a:gd name="T50" fmla="*/ 1072 w 2027"/>
              <a:gd name="T51" fmla="*/ 1 h 172"/>
              <a:gd name="T52" fmla="*/ 943 w 2027"/>
              <a:gd name="T53" fmla="*/ 1 h 172"/>
              <a:gd name="T54" fmla="*/ 815 w 2027"/>
              <a:gd name="T55" fmla="*/ 5 h 172"/>
              <a:gd name="T56" fmla="*/ 687 w 2027"/>
              <a:gd name="T57" fmla="*/ 15 h 172"/>
              <a:gd name="T58" fmla="*/ 560 w 2027"/>
              <a:gd name="T59" fmla="*/ 29 h 172"/>
              <a:gd name="T60" fmla="*/ 434 w 2027"/>
              <a:gd name="T61" fmla="*/ 49 h 172"/>
              <a:gd name="T62" fmla="*/ 307 w 2027"/>
              <a:gd name="T63" fmla="*/ 73 h 172"/>
              <a:gd name="T64" fmla="*/ 183 w 2027"/>
              <a:gd name="T65" fmla="*/ 104 h 172"/>
              <a:gd name="T66" fmla="*/ 60 w 2027"/>
              <a:gd name="T67" fmla="*/ 140 h 172"/>
              <a:gd name="T68" fmla="*/ 0 w 2027"/>
              <a:gd name="T69" fmla="*/ 162 h 172"/>
              <a:gd name="T70" fmla="*/ 7 w 2027"/>
              <a:gd name="T71" fmla="*/ 171 h 172"/>
              <a:gd name="T72" fmla="*/ 10 w 2027"/>
              <a:gd name="T7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7" h="172">
                <a:moveTo>
                  <a:pt x="10" y="172"/>
                </a:moveTo>
                <a:lnTo>
                  <a:pt x="72" y="151"/>
                </a:lnTo>
                <a:lnTo>
                  <a:pt x="134" y="132"/>
                </a:lnTo>
                <a:lnTo>
                  <a:pt x="197" y="115"/>
                </a:lnTo>
                <a:lnTo>
                  <a:pt x="259" y="100"/>
                </a:lnTo>
                <a:lnTo>
                  <a:pt x="322" y="85"/>
                </a:lnTo>
                <a:lnTo>
                  <a:pt x="384" y="73"/>
                </a:lnTo>
                <a:lnTo>
                  <a:pt x="448" y="61"/>
                </a:lnTo>
                <a:lnTo>
                  <a:pt x="511" y="51"/>
                </a:lnTo>
                <a:lnTo>
                  <a:pt x="573" y="42"/>
                </a:lnTo>
                <a:lnTo>
                  <a:pt x="636" y="36"/>
                </a:lnTo>
                <a:lnTo>
                  <a:pt x="699" y="30"/>
                </a:lnTo>
                <a:lnTo>
                  <a:pt x="762" y="25"/>
                </a:lnTo>
                <a:lnTo>
                  <a:pt x="826" y="22"/>
                </a:lnTo>
                <a:lnTo>
                  <a:pt x="888" y="19"/>
                </a:lnTo>
                <a:lnTo>
                  <a:pt x="952" y="18"/>
                </a:lnTo>
                <a:lnTo>
                  <a:pt x="1016" y="18"/>
                </a:lnTo>
                <a:lnTo>
                  <a:pt x="1078" y="20"/>
                </a:lnTo>
                <a:lnTo>
                  <a:pt x="1142" y="23"/>
                </a:lnTo>
                <a:lnTo>
                  <a:pt x="1205" y="26"/>
                </a:lnTo>
                <a:lnTo>
                  <a:pt x="1268" y="30"/>
                </a:lnTo>
                <a:lnTo>
                  <a:pt x="1332" y="35"/>
                </a:lnTo>
                <a:lnTo>
                  <a:pt x="1395" y="41"/>
                </a:lnTo>
                <a:lnTo>
                  <a:pt x="1458" y="48"/>
                </a:lnTo>
                <a:lnTo>
                  <a:pt x="1522" y="57"/>
                </a:lnTo>
                <a:lnTo>
                  <a:pt x="1585" y="64"/>
                </a:lnTo>
                <a:lnTo>
                  <a:pt x="1648" y="74"/>
                </a:lnTo>
                <a:lnTo>
                  <a:pt x="1712" y="84"/>
                </a:lnTo>
                <a:lnTo>
                  <a:pt x="1775" y="95"/>
                </a:lnTo>
                <a:lnTo>
                  <a:pt x="1838" y="107"/>
                </a:lnTo>
                <a:lnTo>
                  <a:pt x="1901" y="119"/>
                </a:lnTo>
                <a:lnTo>
                  <a:pt x="1965" y="132"/>
                </a:lnTo>
                <a:lnTo>
                  <a:pt x="2027" y="146"/>
                </a:lnTo>
                <a:lnTo>
                  <a:pt x="2027" y="145"/>
                </a:lnTo>
                <a:lnTo>
                  <a:pt x="2026" y="142"/>
                </a:lnTo>
                <a:lnTo>
                  <a:pt x="2024" y="139"/>
                </a:lnTo>
                <a:lnTo>
                  <a:pt x="2022" y="137"/>
                </a:lnTo>
                <a:lnTo>
                  <a:pt x="1960" y="120"/>
                </a:lnTo>
                <a:lnTo>
                  <a:pt x="1898" y="106"/>
                </a:lnTo>
                <a:lnTo>
                  <a:pt x="1836" y="92"/>
                </a:lnTo>
                <a:lnTo>
                  <a:pt x="1773" y="79"/>
                </a:lnTo>
                <a:lnTo>
                  <a:pt x="1710" y="67"/>
                </a:lnTo>
                <a:lnTo>
                  <a:pt x="1647" y="56"/>
                </a:lnTo>
                <a:lnTo>
                  <a:pt x="1583" y="45"/>
                </a:lnTo>
                <a:lnTo>
                  <a:pt x="1520" y="36"/>
                </a:lnTo>
                <a:lnTo>
                  <a:pt x="1456" y="27"/>
                </a:lnTo>
                <a:lnTo>
                  <a:pt x="1392" y="20"/>
                </a:lnTo>
                <a:lnTo>
                  <a:pt x="1329" y="14"/>
                </a:lnTo>
                <a:lnTo>
                  <a:pt x="1264" y="10"/>
                </a:lnTo>
                <a:lnTo>
                  <a:pt x="1200" y="5"/>
                </a:lnTo>
                <a:lnTo>
                  <a:pt x="1137" y="2"/>
                </a:lnTo>
                <a:lnTo>
                  <a:pt x="1072" y="1"/>
                </a:lnTo>
                <a:lnTo>
                  <a:pt x="1008" y="0"/>
                </a:lnTo>
                <a:lnTo>
                  <a:pt x="943" y="1"/>
                </a:lnTo>
                <a:lnTo>
                  <a:pt x="880" y="2"/>
                </a:lnTo>
                <a:lnTo>
                  <a:pt x="815" y="5"/>
                </a:lnTo>
                <a:lnTo>
                  <a:pt x="751" y="10"/>
                </a:lnTo>
                <a:lnTo>
                  <a:pt x="687" y="15"/>
                </a:lnTo>
                <a:lnTo>
                  <a:pt x="624" y="22"/>
                </a:lnTo>
                <a:lnTo>
                  <a:pt x="560" y="29"/>
                </a:lnTo>
                <a:lnTo>
                  <a:pt x="496" y="38"/>
                </a:lnTo>
                <a:lnTo>
                  <a:pt x="434" y="49"/>
                </a:lnTo>
                <a:lnTo>
                  <a:pt x="370" y="60"/>
                </a:lnTo>
                <a:lnTo>
                  <a:pt x="307" y="73"/>
                </a:lnTo>
                <a:lnTo>
                  <a:pt x="246" y="89"/>
                </a:lnTo>
                <a:lnTo>
                  <a:pt x="183" y="104"/>
                </a:lnTo>
                <a:lnTo>
                  <a:pt x="122" y="122"/>
                </a:lnTo>
                <a:lnTo>
                  <a:pt x="60" y="140"/>
                </a:lnTo>
                <a:lnTo>
                  <a:pt x="0" y="160"/>
                </a:lnTo>
                <a:lnTo>
                  <a:pt x="0" y="162"/>
                </a:lnTo>
                <a:lnTo>
                  <a:pt x="2" y="167"/>
                </a:lnTo>
                <a:lnTo>
                  <a:pt x="7" y="171"/>
                </a:lnTo>
                <a:lnTo>
                  <a:pt x="10" y="172"/>
                </a:lnTo>
                <a:lnTo>
                  <a:pt x="1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5030790" y="2151064"/>
            <a:ext cx="1644650" cy="1774826"/>
          </a:xfrm>
          <a:custGeom>
            <a:avLst/>
            <a:gdLst>
              <a:gd name="T0" fmla="*/ 0 w 1036"/>
              <a:gd name="T1" fmla="*/ 143 h 1118"/>
              <a:gd name="T2" fmla="*/ 142 w 1036"/>
              <a:gd name="T3" fmla="*/ 300 h 1118"/>
              <a:gd name="T4" fmla="*/ 260 w 1036"/>
              <a:gd name="T5" fmla="*/ 532 h 1118"/>
              <a:gd name="T6" fmla="*/ 338 w 1036"/>
              <a:gd name="T7" fmla="*/ 860 h 1118"/>
              <a:gd name="T8" fmla="*/ 346 w 1036"/>
              <a:gd name="T9" fmla="*/ 1118 h 1118"/>
              <a:gd name="T10" fmla="*/ 536 w 1036"/>
              <a:gd name="T11" fmla="*/ 1113 h 1118"/>
              <a:gd name="T12" fmla="*/ 637 w 1036"/>
              <a:gd name="T13" fmla="*/ 1053 h 1118"/>
              <a:gd name="T14" fmla="*/ 751 w 1036"/>
              <a:gd name="T15" fmla="*/ 1062 h 1118"/>
              <a:gd name="T16" fmla="*/ 1036 w 1036"/>
              <a:gd name="T17" fmla="*/ 403 h 1118"/>
              <a:gd name="T18" fmla="*/ 1004 w 1036"/>
              <a:gd name="T19" fmla="*/ 192 h 1118"/>
              <a:gd name="T20" fmla="*/ 972 w 1036"/>
              <a:gd name="T21" fmla="*/ 0 h 1118"/>
              <a:gd name="T22" fmla="*/ 798 w 1036"/>
              <a:gd name="T23" fmla="*/ 37 h 1118"/>
              <a:gd name="T24" fmla="*/ 667 w 1036"/>
              <a:gd name="T25" fmla="*/ 23 h 1118"/>
              <a:gd name="T26" fmla="*/ 540 w 1036"/>
              <a:gd name="T27" fmla="*/ 98 h 1118"/>
              <a:gd name="T28" fmla="*/ 390 w 1036"/>
              <a:gd name="T29" fmla="*/ 62 h 1118"/>
              <a:gd name="T30" fmla="*/ 218 w 1036"/>
              <a:gd name="T31" fmla="*/ 135 h 1118"/>
              <a:gd name="T32" fmla="*/ 0 w 1036"/>
              <a:gd name="T33" fmla="*/ 143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6" h="1118">
                <a:moveTo>
                  <a:pt x="0" y="143"/>
                </a:moveTo>
                <a:lnTo>
                  <a:pt x="142" y="300"/>
                </a:lnTo>
                <a:lnTo>
                  <a:pt x="260" y="532"/>
                </a:lnTo>
                <a:lnTo>
                  <a:pt x="338" y="860"/>
                </a:lnTo>
                <a:lnTo>
                  <a:pt x="346" y="1118"/>
                </a:lnTo>
                <a:lnTo>
                  <a:pt x="536" y="1113"/>
                </a:lnTo>
                <a:lnTo>
                  <a:pt x="637" y="1053"/>
                </a:lnTo>
                <a:lnTo>
                  <a:pt x="751" y="1062"/>
                </a:lnTo>
                <a:lnTo>
                  <a:pt x="1036" y="403"/>
                </a:lnTo>
                <a:lnTo>
                  <a:pt x="1004" y="192"/>
                </a:lnTo>
                <a:lnTo>
                  <a:pt x="972" y="0"/>
                </a:lnTo>
                <a:lnTo>
                  <a:pt x="798" y="37"/>
                </a:lnTo>
                <a:lnTo>
                  <a:pt x="667" y="23"/>
                </a:lnTo>
                <a:lnTo>
                  <a:pt x="540" y="98"/>
                </a:lnTo>
                <a:lnTo>
                  <a:pt x="390" y="62"/>
                </a:lnTo>
                <a:lnTo>
                  <a:pt x="218" y="135"/>
                </a:lnTo>
                <a:lnTo>
                  <a:pt x="0" y="143"/>
                </a:lnTo>
                <a:close/>
              </a:path>
            </a:pathLst>
          </a:custGeom>
          <a:solidFill>
            <a:srgbClr val="E8C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5391153" y="2960690"/>
            <a:ext cx="90488" cy="88900"/>
          </a:xfrm>
          <a:custGeom>
            <a:avLst/>
            <a:gdLst>
              <a:gd name="T0" fmla="*/ 7 w 57"/>
              <a:gd name="T1" fmla="*/ 0 h 56"/>
              <a:gd name="T2" fmla="*/ 4 w 57"/>
              <a:gd name="T3" fmla="*/ 3 h 56"/>
              <a:gd name="T4" fmla="*/ 1 w 57"/>
              <a:gd name="T5" fmla="*/ 8 h 56"/>
              <a:gd name="T6" fmla="*/ 0 w 57"/>
              <a:gd name="T7" fmla="*/ 18 h 56"/>
              <a:gd name="T8" fmla="*/ 8 w 57"/>
              <a:gd name="T9" fmla="*/ 33 h 56"/>
              <a:gd name="T10" fmla="*/ 25 w 57"/>
              <a:gd name="T11" fmla="*/ 56 h 56"/>
              <a:gd name="T12" fmla="*/ 57 w 57"/>
              <a:gd name="T13" fmla="*/ 22 h 56"/>
              <a:gd name="T14" fmla="*/ 7 w 57"/>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7" y="0"/>
                </a:moveTo>
                <a:lnTo>
                  <a:pt x="4" y="3"/>
                </a:lnTo>
                <a:lnTo>
                  <a:pt x="1" y="8"/>
                </a:lnTo>
                <a:lnTo>
                  <a:pt x="0" y="18"/>
                </a:lnTo>
                <a:lnTo>
                  <a:pt x="8" y="33"/>
                </a:lnTo>
                <a:lnTo>
                  <a:pt x="25" y="56"/>
                </a:lnTo>
                <a:lnTo>
                  <a:pt x="57" y="22"/>
                </a:lnTo>
                <a:lnTo>
                  <a:pt x="7" y="0"/>
                </a:lnTo>
                <a:close/>
              </a:path>
            </a:pathLst>
          </a:custGeom>
          <a:solidFill>
            <a:srgbClr val="A07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p:cNvSpPr>
            <a:spLocks/>
          </p:cNvSpPr>
          <p:nvPr/>
        </p:nvSpPr>
        <p:spPr bwMode="auto">
          <a:xfrm>
            <a:off x="6151565" y="2066927"/>
            <a:ext cx="358775" cy="373063"/>
          </a:xfrm>
          <a:custGeom>
            <a:avLst/>
            <a:gdLst>
              <a:gd name="T0" fmla="*/ 0 w 226"/>
              <a:gd name="T1" fmla="*/ 26 h 235"/>
              <a:gd name="T2" fmla="*/ 2 w 226"/>
              <a:gd name="T3" fmla="*/ 32 h 235"/>
              <a:gd name="T4" fmla="*/ 7 w 226"/>
              <a:gd name="T5" fmla="*/ 45 h 235"/>
              <a:gd name="T6" fmla="*/ 15 w 226"/>
              <a:gd name="T7" fmla="*/ 67 h 235"/>
              <a:gd name="T8" fmla="*/ 23 w 226"/>
              <a:gd name="T9" fmla="*/ 93 h 235"/>
              <a:gd name="T10" fmla="*/ 31 w 226"/>
              <a:gd name="T11" fmla="*/ 123 h 235"/>
              <a:gd name="T12" fmla="*/ 35 w 226"/>
              <a:gd name="T13" fmla="*/ 156 h 235"/>
              <a:gd name="T14" fmla="*/ 37 w 226"/>
              <a:gd name="T15" fmla="*/ 188 h 235"/>
              <a:gd name="T16" fmla="*/ 35 w 226"/>
              <a:gd name="T17" fmla="*/ 219 h 235"/>
              <a:gd name="T18" fmla="*/ 77 w 226"/>
              <a:gd name="T19" fmla="*/ 190 h 235"/>
              <a:gd name="T20" fmla="*/ 96 w 226"/>
              <a:gd name="T21" fmla="*/ 235 h 235"/>
              <a:gd name="T22" fmla="*/ 100 w 226"/>
              <a:gd name="T23" fmla="*/ 233 h 235"/>
              <a:gd name="T24" fmla="*/ 108 w 226"/>
              <a:gd name="T25" fmla="*/ 226 h 235"/>
              <a:gd name="T26" fmla="*/ 123 w 226"/>
              <a:gd name="T27" fmla="*/ 218 h 235"/>
              <a:gd name="T28" fmla="*/ 140 w 226"/>
              <a:gd name="T29" fmla="*/ 207 h 235"/>
              <a:gd name="T30" fmla="*/ 160 w 226"/>
              <a:gd name="T31" fmla="*/ 196 h 235"/>
              <a:gd name="T32" fmla="*/ 182 w 226"/>
              <a:gd name="T33" fmla="*/ 187 h 235"/>
              <a:gd name="T34" fmla="*/ 204 w 226"/>
              <a:gd name="T35" fmla="*/ 180 h 235"/>
              <a:gd name="T36" fmla="*/ 226 w 226"/>
              <a:gd name="T37" fmla="*/ 178 h 235"/>
              <a:gd name="T38" fmla="*/ 213 w 226"/>
              <a:gd name="T39" fmla="*/ 134 h 235"/>
              <a:gd name="T40" fmla="*/ 211 w 226"/>
              <a:gd name="T41" fmla="*/ 134 h 235"/>
              <a:gd name="T42" fmla="*/ 206 w 226"/>
              <a:gd name="T43" fmla="*/ 132 h 235"/>
              <a:gd name="T44" fmla="*/ 199 w 226"/>
              <a:gd name="T45" fmla="*/ 131 h 235"/>
              <a:gd name="T46" fmla="*/ 190 w 226"/>
              <a:gd name="T47" fmla="*/ 130 h 235"/>
              <a:gd name="T48" fmla="*/ 179 w 226"/>
              <a:gd name="T49" fmla="*/ 130 h 235"/>
              <a:gd name="T50" fmla="*/ 167 w 226"/>
              <a:gd name="T51" fmla="*/ 131 h 235"/>
              <a:gd name="T52" fmla="*/ 155 w 226"/>
              <a:gd name="T53" fmla="*/ 133 h 235"/>
              <a:gd name="T54" fmla="*/ 143 w 226"/>
              <a:gd name="T55" fmla="*/ 138 h 235"/>
              <a:gd name="T56" fmla="*/ 114 w 226"/>
              <a:gd name="T57" fmla="*/ 87 h 235"/>
              <a:gd name="T58" fmla="*/ 114 w 226"/>
              <a:gd name="T59" fmla="*/ 84 h 235"/>
              <a:gd name="T60" fmla="*/ 115 w 226"/>
              <a:gd name="T61" fmla="*/ 75 h 235"/>
              <a:gd name="T62" fmla="*/ 114 w 226"/>
              <a:gd name="T63" fmla="*/ 63 h 235"/>
              <a:gd name="T64" fmla="*/ 112 w 226"/>
              <a:gd name="T65" fmla="*/ 52 h 235"/>
              <a:gd name="T66" fmla="*/ 106 w 226"/>
              <a:gd name="T67" fmla="*/ 45 h 235"/>
              <a:gd name="T68" fmla="*/ 98 w 226"/>
              <a:gd name="T69" fmla="*/ 43 h 235"/>
              <a:gd name="T70" fmla="*/ 83 w 226"/>
              <a:gd name="T71" fmla="*/ 51 h 235"/>
              <a:gd name="T72" fmla="*/ 62 w 226"/>
              <a:gd name="T73" fmla="*/ 70 h 235"/>
              <a:gd name="T74" fmla="*/ 61 w 226"/>
              <a:gd name="T75" fmla="*/ 65 h 235"/>
              <a:gd name="T76" fmla="*/ 56 w 226"/>
              <a:gd name="T77" fmla="*/ 53 h 235"/>
              <a:gd name="T78" fmla="*/ 49 w 226"/>
              <a:gd name="T79" fmla="*/ 36 h 235"/>
              <a:gd name="T80" fmla="*/ 42 w 226"/>
              <a:gd name="T81" fmla="*/ 19 h 235"/>
              <a:gd name="T82" fmla="*/ 32 w 226"/>
              <a:gd name="T83" fmla="*/ 6 h 235"/>
              <a:gd name="T84" fmla="*/ 21 w 226"/>
              <a:gd name="T85" fmla="*/ 0 h 235"/>
              <a:gd name="T86" fmla="*/ 10 w 226"/>
              <a:gd name="T87" fmla="*/ 6 h 235"/>
              <a:gd name="T88" fmla="*/ 0 w 226"/>
              <a:gd name="T89" fmla="*/ 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 h="235">
                <a:moveTo>
                  <a:pt x="0" y="26"/>
                </a:moveTo>
                <a:lnTo>
                  <a:pt x="2" y="32"/>
                </a:lnTo>
                <a:lnTo>
                  <a:pt x="7" y="45"/>
                </a:lnTo>
                <a:lnTo>
                  <a:pt x="15" y="67"/>
                </a:lnTo>
                <a:lnTo>
                  <a:pt x="23" y="93"/>
                </a:lnTo>
                <a:lnTo>
                  <a:pt x="31" y="123"/>
                </a:lnTo>
                <a:lnTo>
                  <a:pt x="35" y="156"/>
                </a:lnTo>
                <a:lnTo>
                  <a:pt x="37" y="188"/>
                </a:lnTo>
                <a:lnTo>
                  <a:pt x="35" y="219"/>
                </a:lnTo>
                <a:lnTo>
                  <a:pt x="77" y="190"/>
                </a:lnTo>
                <a:lnTo>
                  <a:pt x="96" y="235"/>
                </a:lnTo>
                <a:lnTo>
                  <a:pt x="100" y="233"/>
                </a:lnTo>
                <a:lnTo>
                  <a:pt x="108" y="226"/>
                </a:lnTo>
                <a:lnTo>
                  <a:pt x="123" y="218"/>
                </a:lnTo>
                <a:lnTo>
                  <a:pt x="140" y="207"/>
                </a:lnTo>
                <a:lnTo>
                  <a:pt x="160" y="196"/>
                </a:lnTo>
                <a:lnTo>
                  <a:pt x="182" y="187"/>
                </a:lnTo>
                <a:lnTo>
                  <a:pt x="204" y="180"/>
                </a:lnTo>
                <a:lnTo>
                  <a:pt x="226" y="178"/>
                </a:lnTo>
                <a:lnTo>
                  <a:pt x="213" y="134"/>
                </a:lnTo>
                <a:lnTo>
                  <a:pt x="211" y="134"/>
                </a:lnTo>
                <a:lnTo>
                  <a:pt x="206" y="132"/>
                </a:lnTo>
                <a:lnTo>
                  <a:pt x="199" y="131"/>
                </a:lnTo>
                <a:lnTo>
                  <a:pt x="190" y="130"/>
                </a:lnTo>
                <a:lnTo>
                  <a:pt x="179" y="130"/>
                </a:lnTo>
                <a:lnTo>
                  <a:pt x="167" y="131"/>
                </a:lnTo>
                <a:lnTo>
                  <a:pt x="155" y="133"/>
                </a:lnTo>
                <a:lnTo>
                  <a:pt x="143" y="138"/>
                </a:lnTo>
                <a:lnTo>
                  <a:pt x="114" y="87"/>
                </a:lnTo>
                <a:lnTo>
                  <a:pt x="114" y="84"/>
                </a:lnTo>
                <a:lnTo>
                  <a:pt x="115" y="75"/>
                </a:lnTo>
                <a:lnTo>
                  <a:pt x="114" y="63"/>
                </a:lnTo>
                <a:lnTo>
                  <a:pt x="112" y="52"/>
                </a:lnTo>
                <a:lnTo>
                  <a:pt x="106" y="45"/>
                </a:lnTo>
                <a:lnTo>
                  <a:pt x="98" y="43"/>
                </a:lnTo>
                <a:lnTo>
                  <a:pt x="83" y="51"/>
                </a:lnTo>
                <a:lnTo>
                  <a:pt x="62" y="70"/>
                </a:lnTo>
                <a:lnTo>
                  <a:pt x="61" y="65"/>
                </a:lnTo>
                <a:lnTo>
                  <a:pt x="56" y="53"/>
                </a:lnTo>
                <a:lnTo>
                  <a:pt x="49" y="36"/>
                </a:lnTo>
                <a:lnTo>
                  <a:pt x="42" y="19"/>
                </a:lnTo>
                <a:lnTo>
                  <a:pt x="32" y="6"/>
                </a:lnTo>
                <a:lnTo>
                  <a:pt x="21" y="0"/>
                </a:lnTo>
                <a:lnTo>
                  <a:pt x="10" y="6"/>
                </a:lnTo>
                <a:lnTo>
                  <a:pt x="0" y="26"/>
                </a:lnTo>
                <a:close/>
              </a:path>
            </a:pathLst>
          </a:custGeom>
          <a:solidFill>
            <a:srgbClr val="A07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p:cNvSpPr>
            <a:spLocks/>
          </p:cNvSpPr>
          <p:nvPr/>
        </p:nvSpPr>
        <p:spPr bwMode="auto">
          <a:xfrm>
            <a:off x="5432428" y="2398714"/>
            <a:ext cx="1831976" cy="1527176"/>
          </a:xfrm>
          <a:custGeom>
            <a:avLst/>
            <a:gdLst>
              <a:gd name="T0" fmla="*/ 7 w 1154"/>
              <a:gd name="T1" fmla="*/ 438 h 962"/>
              <a:gd name="T2" fmla="*/ 0 w 1154"/>
              <a:gd name="T3" fmla="*/ 513 h 962"/>
              <a:gd name="T4" fmla="*/ 3 w 1154"/>
              <a:gd name="T5" fmla="*/ 620 h 962"/>
              <a:gd name="T6" fmla="*/ 26 w 1154"/>
              <a:gd name="T7" fmla="*/ 732 h 962"/>
              <a:gd name="T8" fmla="*/ 83 w 1154"/>
              <a:gd name="T9" fmla="*/ 819 h 962"/>
              <a:gd name="T10" fmla="*/ 146 w 1154"/>
              <a:gd name="T11" fmla="*/ 847 h 962"/>
              <a:gd name="T12" fmla="*/ 165 w 1154"/>
              <a:gd name="T13" fmla="*/ 850 h 962"/>
              <a:gd name="T14" fmla="*/ 204 w 1154"/>
              <a:gd name="T15" fmla="*/ 844 h 962"/>
              <a:gd name="T16" fmla="*/ 256 w 1154"/>
              <a:gd name="T17" fmla="*/ 817 h 962"/>
              <a:gd name="T18" fmla="*/ 320 w 1154"/>
              <a:gd name="T19" fmla="*/ 755 h 962"/>
              <a:gd name="T20" fmla="*/ 390 w 1154"/>
              <a:gd name="T21" fmla="*/ 646 h 962"/>
              <a:gd name="T22" fmla="*/ 389 w 1154"/>
              <a:gd name="T23" fmla="*/ 673 h 962"/>
              <a:gd name="T24" fmla="*/ 399 w 1154"/>
              <a:gd name="T25" fmla="*/ 732 h 962"/>
              <a:gd name="T26" fmla="*/ 425 w 1154"/>
              <a:gd name="T27" fmla="*/ 798 h 962"/>
              <a:gd name="T28" fmla="*/ 426 w 1154"/>
              <a:gd name="T29" fmla="*/ 962 h 962"/>
              <a:gd name="T30" fmla="*/ 456 w 1154"/>
              <a:gd name="T31" fmla="*/ 958 h 962"/>
              <a:gd name="T32" fmla="*/ 530 w 1154"/>
              <a:gd name="T33" fmla="*/ 949 h 962"/>
              <a:gd name="T34" fmla="*/ 625 w 1154"/>
              <a:gd name="T35" fmla="*/ 939 h 962"/>
              <a:gd name="T36" fmla="*/ 721 w 1154"/>
              <a:gd name="T37" fmla="*/ 929 h 962"/>
              <a:gd name="T38" fmla="*/ 795 w 1154"/>
              <a:gd name="T39" fmla="*/ 925 h 962"/>
              <a:gd name="T40" fmla="*/ 811 w 1154"/>
              <a:gd name="T41" fmla="*/ 906 h 962"/>
              <a:gd name="T42" fmla="*/ 825 w 1154"/>
              <a:gd name="T43" fmla="*/ 812 h 962"/>
              <a:gd name="T44" fmla="*/ 890 w 1154"/>
              <a:gd name="T45" fmla="*/ 654 h 962"/>
              <a:gd name="T46" fmla="*/ 908 w 1154"/>
              <a:gd name="T47" fmla="*/ 662 h 962"/>
              <a:gd name="T48" fmla="*/ 955 w 1154"/>
              <a:gd name="T49" fmla="*/ 677 h 962"/>
              <a:gd name="T50" fmla="*/ 1017 w 1154"/>
              <a:gd name="T51" fmla="*/ 683 h 962"/>
              <a:gd name="T52" fmla="*/ 1083 w 1154"/>
              <a:gd name="T53" fmla="*/ 663 h 962"/>
              <a:gd name="T54" fmla="*/ 1139 w 1154"/>
              <a:gd name="T55" fmla="*/ 605 h 962"/>
              <a:gd name="T56" fmla="*/ 1154 w 1154"/>
              <a:gd name="T57" fmla="*/ 550 h 962"/>
              <a:gd name="T58" fmla="*/ 1149 w 1154"/>
              <a:gd name="T59" fmla="*/ 443 h 962"/>
              <a:gd name="T60" fmla="*/ 1119 w 1154"/>
              <a:gd name="T61" fmla="*/ 291 h 962"/>
              <a:gd name="T62" fmla="*/ 1045 w 1154"/>
              <a:gd name="T63" fmla="*/ 137 h 962"/>
              <a:gd name="T64" fmla="*/ 906 w 1154"/>
              <a:gd name="T65" fmla="*/ 27 h 962"/>
              <a:gd name="T66" fmla="*/ 766 w 1154"/>
              <a:gd name="T67" fmla="*/ 1 h 962"/>
              <a:gd name="T68" fmla="*/ 738 w 1154"/>
              <a:gd name="T69" fmla="*/ 9 h 962"/>
              <a:gd name="T70" fmla="*/ 689 w 1154"/>
              <a:gd name="T71" fmla="*/ 23 h 962"/>
              <a:gd name="T72" fmla="*/ 626 w 1154"/>
              <a:gd name="T73" fmla="*/ 44 h 962"/>
              <a:gd name="T74" fmla="*/ 563 w 1154"/>
              <a:gd name="T75" fmla="*/ 67 h 962"/>
              <a:gd name="T76" fmla="*/ 510 w 1154"/>
              <a:gd name="T77" fmla="*/ 91 h 962"/>
              <a:gd name="T78" fmla="*/ 477 w 1154"/>
              <a:gd name="T79" fmla="*/ 104 h 962"/>
              <a:gd name="T80" fmla="*/ 398 w 1154"/>
              <a:gd name="T81" fmla="*/ 149 h 962"/>
              <a:gd name="T82" fmla="*/ 298 w 1154"/>
              <a:gd name="T83" fmla="*/ 234 h 962"/>
              <a:gd name="T84" fmla="*/ 205 w 1154"/>
              <a:gd name="T85" fmla="*/ 365 h 962"/>
              <a:gd name="T86" fmla="*/ 145 w 1154"/>
              <a:gd name="T87" fmla="*/ 553 h 962"/>
              <a:gd name="T88" fmla="*/ 129 w 1154"/>
              <a:gd name="T89" fmla="*/ 592 h 962"/>
              <a:gd name="T90" fmla="*/ 90 w 1154"/>
              <a:gd name="T91" fmla="*/ 465 h 962"/>
              <a:gd name="T92" fmla="*/ 38 w 1154"/>
              <a:gd name="T93" fmla="*/ 383 h 962"/>
              <a:gd name="T94" fmla="*/ 12 w 1154"/>
              <a:gd name="T95" fmla="*/ 397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4" h="962">
                <a:moveTo>
                  <a:pt x="9" y="421"/>
                </a:moveTo>
                <a:lnTo>
                  <a:pt x="8" y="426"/>
                </a:lnTo>
                <a:lnTo>
                  <a:pt x="7" y="438"/>
                </a:lnTo>
                <a:lnTo>
                  <a:pt x="5" y="458"/>
                </a:lnTo>
                <a:lnTo>
                  <a:pt x="3" y="483"/>
                </a:lnTo>
                <a:lnTo>
                  <a:pt x="0" y="513"/>
                </a:lnTo>
                <a:lnTo>
                  <a:pt x="0" y="547"/>
                </a:lnTo>
                <a:lnTo>
                  <a:pt x="0" y="583"/>
                </a:lnTo>
                <a:lnTo>
                  <a:pt x="3" y="620"/>
                </a:lnTo>
                <a:lnTo>
                  <a:pt x="7" y="659"/>
                </a:lnTo>
                <a:lnTo>
                  <a:pt x="15" y="696"/>
                </a:lnTo>
                <a:lnTo>
                  <a:pt x="26" y="732"/>
                </a:lnTo>
                <a:lnTo>
                  <a:pt x="40" y="765"/>
                </a:lnTo>
                <a:lnTo>
                  <a:pt x="59" y="795"/>
                </a:lnTo>
                <a:lnTo>
                  <a:pt x="83" y="819"/>
                </a:lnTo>
                <a:lnTo>
                  <a:pt x="111" y="836"/>
                </a:lnTo>
                <a:lnTo>
                  <a:pt x="145" y="847"/>
                </a:lnTo>
                <a:lnTo>
                  <a:pt x="146" y="847"/>
                </a:lnTo>
                <a:lnTo>
                  <a:pt x="151" y="848"/>
                </a:lnTo>
                <a:lnTo>
                  <a:pt x="156" y="850"/>
                </a:lnTo>
                <a:lnTo>
                  <a:pt x="165" y="850"/>
                </a:lnTo>
                <a:lnTo>
                  <a:pt x="176" y="850"/>
                </a:lnTo>
                <a:lnTo>
                  <a:pt x="188" y="847"/>
                </a:lnTo>
                <a:lnTo>
                  <a:pt x="204" y="844"/>
                </a:lnTo>
                <a:lnTo>
                  <a:pt x="219" y="838"/>
                </a:lnTo>
                <a:lnTo>
                  <a:pt x="236" y="829"/>
                </a:lnTo>
                <a:lnTo>
                  <a:pt x="256" y="817"/>
                </a:lnTo>
                <a:lnTo>
                  <a:pt x="276" y="800"/>
                </a:lnTo>
                <a:lnTo>
                  <a:pt x="297" y="780"/>
                </a:lnTo>
                <a:lnTo>
                  <a:pt x="320" y="755"/>
                </a:lnTo>
                <a:lnTo>
                  <a:pt x="343" y="724"/>
                </a:lnTo>
                <a:lnTo>
                  <a:pt x="366" y="688"/>
                </a:lnTo>
                <a:lnTo>
                  <a:pt x="390" y="646"/>
                </a:lnTo>
                <a:lnTo>
                  <a:pt x="390" y="650"/>
                </a:lnTo>
                <a:lnTo>
                  <a:pt x="389" y="659"/>
                </a:lnTo>
                <a:lnTo>
                  <a:pt x="389" y="673"/>
                </a:lnTo>
                <a:lnTo>
                  <a:pt x="390" y="689"/>
                </a:lnTo>
                <a:lnTo>
                  <a:pt x="393" y="710"/>
                </a:lnTo>
                <a:lnTo>
                  <a:pt x="399" y="732"/>
                </a:lnTo>
                <a:lnTo>
                  <a:pt x="409" y="754"/>
                </a:lnTo>
                <a:lnTo>
                  <a:pt x="422" y="776"/>
                </a:lnTo>
                <a:lnTo>
                  <a:pt x="425" y="798"/>
                </a:lnTo>
                <a:lnTo>
                  <a:pt x="430" y="850"/>
                </a:lnTo>
                <a:lnTo>
                  <a:pt x="432" y="911"/>
                </a:lnTo>
                <a:lnTo>
                  <a:pt x="426" y="962"/>
                </a:lnTo>
                <a:lnTo>
                  <a:pt x="430" y="962"/>
                </a:lnTo>
                <a:lnTo>
                  <a:pt x="440" y="959"/>
                </a:lnTo>
                <a:lnTo>
                  <a:pt x="456" y="958"/>
                </a:lnTo>
                <a:lnTo>
                  <a:pt x="477" y="955"/>
                </a:lnTo>
                <a:lnTo>
                  <a:pt x="501" y="953"/>
                </a:lnTo>
                <a:lnTo>
                  <a:pt x="530" y="949"/>
                </a:lnTo>
                <a:lnTo>
                  <a:pt x="559" y="945"/>
                </a:lnTo>
                <a:lnTo>
                  <a:pt x="592" y="942"/>
                </a:lnTo>
                <a:lnTo>
                  <a:pt x="625" y="939"/>
                </a:lnTo>
                <a:lnTo>
                  <a:pt x="658" y="935"/>
                </a:lnTo>
                <a:lnTo>
                  <a:pt x="690" y="932"/>
                </a:lnTo>
                <a:lnTo>
                  <a:pt x="721" y="929"/>
                </a:lnTo>
                <a:lnTo>
                  <a:pt x="749" y="928"/>
                </a:lnTo>
                <a:lnTo>
                  <a:pt x="775" y="925"/>
                </a:lnTo>
                <a:lnTo>
                  <a:pt x="795" y="925"/>
                </a:lnTo>
                <a:lnTo>
                  <a:pt x="812" y="925"/>
                </a:lnTo>
                <a:lnTo>
                  <a:pt x="812" y="920"/>
                </a:lnTo>
                <a:lnTo>
                  <a:pt x="811" y="906"/>
                </a:lnTo>
                <a:lnTo>
                  <a:pt x="813" y="883"/>
                </a:lnTo>
                <a:lnTo>
                  <a:pt x="816" y="851"/>
                </a:lnTo>
                <a:lnTo>
                  <a:pt x="825" y="812"/>
                </a:lnTo>
                <a:lnTo>
                  <a:pt x="839" y="765"/>
                </a:lnTo>
                <a:lnTo>
                  <a:pt x="860" y="712"/>
                </a:lnTo>
                <a:lnTo>
                  <a:pt x="890" y="654"/>
                </a:lnTo>
                <a:lnTo>
                  <a:pt x="892" y="655"/>
                </a:lnTo>
                <a:lnTo>
                  <a:pt x="899" y="659"/>
                </a:lnTo>
                <a:lnTo>
                  <a:pt x="908" y="662"/>
                </a:lnTo>
                <a:lnTo>
                  <a:pt x="922" y="667"/>
                </a:lnTo>
                <a:lnTo>
                  <a:pt x="937" y="673"/>
                </a:lnTo>
                <a:lnTo>
                  <a:pt x="955" y="677"/>
                </a:lnTo>
                <a:lnTo>
                  <a:pt x="974" y="680"/>
                </a:lnTo>
                <a:lnTo>
                  <a:pt x="995" y="683"/>
                </a:lnTo>
                <a:lnTo>
                  <a:pt x="1017" y="683"/>
                </a:lnTo>
                <a:lnTo>
                  <a:pt x="1039" y="679"/>
                </a:lnTo>
                <a:lnTo>
                  <a:pt x="1061" y="673"/>
                </a:lnTo>
                <a:lnTo>
                  <a:pt x="1083" y="663"/>
                </a:lnTo>
                <a:lnTo>
                  <a:pt x="1103" y="649"/>
                </a:lnTo>
                <a:lnTo>
                  <a:pt x="1122" y="630"/>
                </a:lnTo>
                <a:lnTo>
                  <a:pt x="1139" y="605"/>
                </a:lnTo>
                <a:lnTo>
                  <a:pt x="1153" y="574"/>
                </a:lnTo>
                <a:lnTo>
                  <a:pt x="1153" y="567"/>
                </a:lnTo>
                <a:lnTo>
                  <a:pt x="1154" y="550"/>
                </a:lnTo>
                <a:lnTo>
                  <a:pt x="1154" y="522"/>
                </a:lnTo>
                <a:lnTo>
                  <a:pt x="1152" y="486"/>
                </a:lnTo>
                <a:lnTo>
                  <a:pt x="1149" y="443"/>
                </a:lnTo>
                <a:lnTo>
                  <a:pt x="1143" y="395"/>
                </a:lnTo>
                <a:lnTo>
                  <a:pt x="1134" y="343"/>
                </a:lnTo>
                <a:lnTo>
                  <a:pt x="1119" y="291"/>
                </a:lnTo>
                <a:lnTo>
                  <a:pt x="1101" y="237"/>
                </a:lnTo>
                <a:lnTo>
                  <a:pt x="1077" y="185"/>
                </a:lnTo>
                <a:lnTo>
                  <a:pt x="1045" y="137"/>
                </a:lnTo>
                <a:lnTo>
                  <a:pt x="1007" y="94"/>
                </a:lnTo>
                <a:lnTo>
                  <a:pt x="961" y="57"/>
                </a:lnTo>
                <a:lnTo>
                  <a:pt x="906" y="27"/>
                </a:lnTo>
                <a:lnTo>
                  <a:pt x="843" y="7"/>
                </a:lnTo>
                <a:lnTo>
                  <a:pt x="768" y="0"/>
                </a:lnTo>
                <a:lnTo>
                  <a:pt x="766" y="1"/>
                </a:lnTo>
                <a:lnTo>
                  <a:pt x="760" y="2"/>
                </a:lnTo>
                <a:lnTo>
                  <a:pt x="750" y="4"/>
                </a:lnTo>
                <a:lnTo>
                  <a:pt x="738" y="9"/>
                </a:lnTo>
                <a:lnTo>
                  <a:pt x="724" y="13"/>
                </a:lnTo>
                <a:lnTo>
                  <a:pt x="708" y="17"/>
                </a:lnTo>
                <a:lnTo>
                  <a:pt x="689" y="23"/>
                </a:lnTo>
                <a:lnTo>
                  <a:pt x="669" y="29"/>
                </a:lnTo>
                <a:lnTo>
                  <a:pt x="647" y="36"/>
                </a:lnTo>
                <a:lnTo>
                  <a:pt x="626" y="44"/>
                </a:lnTo>
                <a:lnTo>
                  <a:pt x="604" y="51"/>
                </a:lnTo>
                <a:lnTo>
                  <a:pt x="583" y="59"/>
                </a:lnTo>
                <a:lnTo>
                  <a:pt x="563" y="67"/>
                </a:lnTo>
                <a:lnTo>
                  <a:pt x="544" y="76"/>
                </a:lnTo>
                <a:lnTo>
                  <a:pt x="526" y="83"/>
                </a:lnTo>
                <a:lnTo>
                  <a:pt x="510" y="91"/>
                </a:lnTo>
                <a:lnTo>
                  <a:pt x="505" y="92"/>
                </a:lnTo>
                <a:lnTo>
                  <a:pt x="495" y="96"/>
                </a:lnTo>
                <a:lnTo>
                  <a:pt x="477" y="104"/>
                </a:lnTo>
                <a:lnTo>
                  <a:pt x="455" y="115"/>
                </a:lnTo>
                <a:lnTo>
                  <a:pt x="428" y="129"/>
                </a:lnTo>
                <a:lnTo>
                  <a:pt x="398" y="149"/>
                </a:lnTo>
                <a:lnTo>
                  <a:pt x="366" y="172"/>
                </a:lnTo>
                <a:lnTo>
                  <a:pt x="332" y="200"/>
                </a:lnTo>
                <a:lnTo>
                  <a:pt x="298" y="234"/>
                </a:lnTo>
                <a:lnTo>
                  <a:pt x="265" y="271"/>
                </a:lnTo>
                <a:lnTo>
                  <a:pt x="233" y="315"/>
                </a:lnTo>
                <a:lnTo>
                  <a:pt x="205" y="365"/>
                </a:lnTo>
                <a:lnTo>
                  <a:pt x="180" y="421"/>
                </a:lnTo>
                <a:lnTo>
                  <a:pt x="160" y="484"/>
                </a:lnTo>
                <a:lnTo>
                  <a:pt x="145" y="553"/>
                </a:lnTo>
                <a:lnTo>
                  <a:pt x="138" y="629"/>
                </a:lnTo>
                <a:lnTo>
                  <a:pt x="135" y="619"/>
                </a:lnTo>
                <a:lnTo>
                  <a:pt x="129" y="592"/>
                </a:lnTo>
                <a:lnTo>
                  <a:pt x="119" y="554"/>
                </a:lnTo>
                <a:lnTo>
                  <a:pt x="106" y="510"/>
                </a:lnTo>
                <a:lnTo>
                  <a:pt x="90" y="465"/>
                </a:lnTo>
                <a:lnTo>
                  <a:pt x="73" y="426"/>
                </a:lnTo>
                <a:lnTo>
                  <a:pt x="55" y="396"/>
                </a:lnTo>
                <a:lnTo>
                  <a:pt x="38" y="383"/>
                </a:lnTo>
                <a:lnTo>
                  <a:pt x="33" y="383"/>
                </a:lnTo>
                <a:lnTo>
                  <a:pt x="22" y="385"/>
                </a:lnTo>
                <a:lnTo>
                  <a:pt x="12" y="397"/>
                </a:lnTo>
                <a:lnTo>
                  <a:pt x="9" y="421"/>
                </a:lnTo>
                <a:close/>
              </a:path>
            </a:pathLst>
          </a:custGeom>
          <a:solidFill>
            <a:srgbClr val="D8B2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p:nvSpPr>
        <p:spPr bwMode="auto">
          <a:xfrm>
            <a:off x="6756403" y="1811339"/>
            <a:ext cx="798513" cy="23813"/>
          </a:xfrm>
          <a:custGeom>
            <a:avLst/>
            <a:gdLst>
              <a:gd name="T0" fmla="*/ 17 w 503"/>
              <a:gd name="T1" fmla="*/ 15 h 15"/>
              <a:gd name="T2" fmla="*/ 47 w 503"/>
              <a:gd name="T3" fmla="*/ 15 h 15"/>
              <a:gd name="T4" fmla="*/ 77 w 503"/>
              <a:gd name="T5" fmla="*/ 14 h 15"/>
              <a:gd name="T6" fmla="*/ 106 w 503"/>
              <a:gd name="T7" fmla="*/ 12 h 15"/>
              <a:gd name="T8" fmla="*/ 137 w 503"/>
              <a:gd name="T9" fmla="*/ 12 h 15"/>
              <a:gd name="T10" fmla="*/ 169 w 503"/>
              <a:gd name="T11" fmla="*/ 12 h 15"/>
              <a:gd name="T12" fmla="*/ 201 w 503"/>
              <a:gd name="T13" fmla="*/ 11 h 15"/>
              <a:gd name="T14" fmla="*/ 233 w 503"/>
              <a:gd name="T15" fmla="*/ 11 h 15"/>
              <a:gd name="T16" fmla="*/ 264 w 503"/>
              <a:gd name="T17" fmla="*/ 11 h 15"/>
              <a:gd name="T18" fmla="*/ 296 w 503"/>
              <a:gd name="T19" fmla="*/ 10 h 15"/>
              <a:gd name="T20" fmla="*/ 328 w 503"/>
              <a:gd name="T21" fmla="*/ 10 h 15"/>
              <a:gd name="T22" fmla="*/ 360 w 503"/>
              <a:gd name="T23" fmla="*/ 10 h 15"/>
              <a:gd name="T24" fmla="*/ 392 w 503"/>
              <a:gd name="T25" fmla="*/ 10 h 15"/>
              <a:gd name="T26" fmla="*/ 424 w 503"/>
              <a:gd name="T27" fmla="*/ 9 h 15"/>
              <a:gd name="T28" fmla="*/ 456 w 503"/>
              <a:gd name="T29" fmla="*/ 7 h 15"/>
              <a:gd name="T30" fmla="*/ 487 w 503"/>
              <a:gd name="T31" fmla="*/ 5 h 15"/>
              <a:gd name="T32" fmla="*/ 503 w 503"/>
              <a:gd name="T33" fmla="*/ 3 h 15"/>
              <a:gd name="T34" fmla="*/ 501 w 503"/>
              <a:gd name="T35" fmla="*/ 1 h 15"/>
              <a:gd name="T36" fmla="*/ 484 w 503"/>
              <a:gd name="T37" fmla="*/ 0 h 15"/>
              <a:gd name="T38" fmla="*/ 452 w 503"/>
              <a:gd name="T39" fmla="*/ 0 h 15"/>
              <a:gd name="T40" fmla="*/ 420 w 503"/>
              <a:gd name="T41" fmla="*/ 1 h 15"/>
              <a:gd name="T42" fmla="*/ 389 w 503"/>
              <a:gd name="T43" fmla="*/ 1 h 15"/>
              <a:gd name="T44" fmla="*/ 356 w 503"/>
              <a:gd name="T45" fmla="*/ 2 h 15"/>
              <a:gd name="T46" fmla="*/ 324 w 503"/>
              <a:gd name="T47" fmla="*/ 3 h 15"/>
              <a:gd name="T48" fmla="*/ 292 w 503"/>
              <a:gd name="T49" fmla="*/ 4 h 15"/>
              <a:gd name="T50" fmla="*/ 260 w 503"/>
              <a:gd name="T51" fmla="*/ 5 h 15"/>
              <a:gd name="T52" fmla="*/ 228 w 503"/>
              <a:gd name="T53" fmla="*/ 5 h 15"/>
              <a:gd name="T54" fmla="*/ 196 w 503"/>
              <a:gd name="T55" fmla="*/ 6 h 15"/>
              <a:gd name="T56" fmla="*/ 166 w 503"/>
              <a:gd name="T57" fmla="*/ 6 h 15"/>
              <a:gd name="T58" fmla="*/ 134 w 503"/>
              <a:gd name="T59" fmla="*/ 6 h 15"/>
              <a:gd name="T60" fmla="*/ 103 w 503"/>
              <a:gd name="T61" fmla="*/ 7 h 15"/>
              <a:gd name="T62" fmla="*/ 73 w 503"/>
              <a:gd name="T63" fmla="*/ 10 h 15"/>
              <a:gd name="T64" fmla="*/ 44 w 503"/>
              <a:gd name="T65" fmla="*/ 11 h 15"/>
              <a:gd name="T66" fmla="*/ 14 w 503"/>
              <a:gd name="T67" fmla="*/ 12 h 15"/>
              <a:gd name="T68" fmla="*/ 0 w 503"/>
              <a:gd name="T69" fmla="*/ 12 h 15"/>
              <a:gd name="T70" fmla="*/ 1 w 503"/>
              <a:gd name="T71" fmla="*/ 14 h 15"/>
              <a:gd name="T72" fmla="*/ 2 w 503"/>
              <a:gd name="T7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3" h="15">
                <a:moveTo>
                  <a:pt x="2" y="14"/>
                </a:moveTo>
                <a:lnTo>
                  <a:pt x="17" y="15"/>
                </a:lnTo>
                <a:lnTo>
                  <a:pt x="32" y="15"/>
                </a:lnTo>
                <a:lnTo>
                  <a:pt x="47" y="15"/>
                </a:lnTo>
                <a:lnTo>
                  <a:pt x="61" y="14"/>
                </a:lnTo>
                <a:lnTo>
                  <a:pt x="77" y="14"/>
                </a:lnTo>
                <a:lnTo>
                  <a:pt x="91" y="13"/>
                </a:lnTo>
                <a:lnTo>
                  <a:pt x="106" y="12"/>
                </a:lnTo>
                <a:lnTo>
                  <a:pt x="121" y="12"/>
                </a:lnTo>
                <a:lnTo>
                  <a:pt x="137" y="12"/>
                </a:lnTo>
                <a:lnTo>
                  <a:pt x="152" y="12"/>
                </a:lnTo>
                <a:lnTo>
                  <a:pt x="169" y="12"/>
                </a:lnTo>
                <a:lnTo>
                  <a:pt x="185" y="11"/>
                </a:lnTo>
                <a:lnTo>
                  <a:pt x="201" y="11"/>
                </a:lnTo>
                <a:lnTo>
                  <a:pt x="217" y="11"/>
                </a:lnTo>
                <a:lnTo>
                  <a:pt x="233" y="11"/>
                </a:lnTo>
                <a:lnTo>
                  <a:pt x="249" y="11"/>
                </a:lnTo>
                <a:lnTo>
                  <a:pt x="264" y="11"/>
                </a:lnTo>
                <a:lnTo>
                  <a:pt x="281" y="10"/>
                </a:lnTo>
                <a:lnTo>
                  <a:pt x="296" y="10"/>
                </a:lnTo>
                <a:lnTo>
                  <a:pt x="313" y="10"/>
                </a:lnTo>
                <a:lnTo>
                  <a:pt x="328" y="10"/>
                </a:lnTo>
                <a:lnTo>
                  <a:pt x="345" y="10"/>
                </a:lnTo>
                <a:lnTo>
                  <a:pt x="360" y="10"/>
                </a:lnTo>
                <a:lnTo>
                  <a:pt x="376" y="10"/>
                </a:lnTo>
                <a:lnTo>
                  <a:pt x="392" y="10"/>
                </a:lnTo>
                <a:lnTo>
                  <a:pt x="407" y="9"/>
                </a:lnTo>
                <a:lnTo>
                  <a:pt x="424" y="9"/>
                </a:lnTo>
                <a:lnTo>
                  <a:pt x="439" y="9"/>
                </a:lnTo>
                <a:lnTo>
                  <a:pt x="456" y="7"/>
                </a:lnTo>
                <a:lnTo>
                  <a:pt x="471" y="6"/>
                </a:lnTo>
                <a:lnTo>
                  <a:pt x="487" y="5"/>
                </a:lnTo>
                <a:lnTo>
                  <a:pt x="503" y="4"/>
                </a:lnTo>
                <a:lnTo>
                  <a:pt x="503" y="3"/>
                </a:lnTo>
                <a:lnTo>
                  <a:pt x="502" y="2"/>
                </a:lnTo>
                <a:lnTo>
                  <a:pt x="501" y="1"/>
                </a:lnTo>
                <a:lnTo>
                  <a:pt x="499" y="0"/>
                </a:lnTo>
                <a:lnTo>
                  <a:pt x="484" y="0"/>
                </a:lnTo>
                <a:lnTo>
                  <a:pt x="468" y="0"/>
                </a:lnTo>
                <a:lnTo>
                  <a:pt x="452" y="0"/>
                </a:lnTo>
                <a:lnTo>
                  <a:pt x="436" y="0"/>
                </a:lnTo>
                <a:lnTo>
                  <a:pt x="420" y="1"/>
                </a:lnTo>
                <a:lnTo>
                  <a:pt x="404" y="1"/>
                </a:lnTo>
                <a:lnTo>
                  <a:pt x="389" y="1"/>
                </a:lnTo>
                <a:lnTo>
                  <a:pt x="372" y="2"/>
                </a:lnTo>
                <a:lnTo>
                  <a:pt x="356" y="2"/>
                </a:lnTo>
                <a:lnTo>
                  <a:pt x="340" y="3"/>
                </a:lnTo>
                <a:lnTo>
                  <a:pt x="324" y="3"/>
                </a:lnTo>
                <a:lnTo>
                  <a:pt x="308" y="3"/>
                </a:lnTo>
                <a:lnTo>
                  <a:pt x="292" y="4"/>
                </a:lnTo>
                <a:lnTo>
                  <a:pt x="277" y="4"/>
                </a:lnTo>
                <a:lnTo>
                  <a:pt x="260" y="5"/>
                </a:lnTo>
                <a:lnTo>
                  <a:pt x="245" y="5"/>
                </a:lnTo>
                <a:lnTo>
                  <a:pt x="228" y="5"/>
                </a:lnTo>
                <a:lnTo>
                  <a:pt x="213" y="5"/>
                </a:lnTo>
                <a:lnTo>
                  <a:pt x="196" y="6"/>
                </a:lnTo>
                <a:lnTo>
                  <a:pt x="181" y="6"/>
                </a:lnTo>
                <a:lnTo>
                  <a:pt x="166" y="6"/>
                </a:lnTo>
                <a:lnTo>
                  <a:pt x="149" y="6"/>
                </a:lnTo>
                <a:lnTo>
                  <a:pt x="134" y="6"/>
                </a:lnTo>
                <a:lnTo>
                  <a:pt x="117" y="7"/>
                </a:lnTo>
                <a:lnTo>
                  <a:pt x="103" y="7"/>
                </a:lnTo>
                <a:lnTo>
                  <a:pt x="88" y="9"/>
                </a:lnTo>
                <a:lnTo>
                  <a:pt x="73" y="10"/>
                </a:lnTo>
                <a:lnTo>
                  <a:pt x="59" y="11"/>
                </a:lnTo>
                <a:lnTo>
                  <a:pt x="44" y="11"/>
                </a:lnTo>
                <a:lnTo>
                  <a:pt x="29" y="12"/>
                </a:lnTo>
                <a:lnTo>
                  <a:pt x="14" y="12"/>
                </a:lnTo>
                <a:lnTo>
                  <a:pt x="0" y="12"/>
                </a:lnTo>
                <a:lnTo>
                  <a:pt x="0" y="12"/>
                </a:lnTo>
                <a:lnTo>
                  <a:pt x="1" y="13"/>
                </a:lnTo>
                <a:lnTo>
                  <a:pt x="1" y="14"/>
                </a:lnTo>
                <a:lnTo>
                  <a:pt x="2" y="14"/>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p:nvSpPr>
        <p:spPr bwMode="auto">
          <a:xfrm>
            <a:off x="6756403" y="1727202"/>
            <a:ext cx="117475" cy="76200"/>
          </a:xfrm>
          <a:custGeom>
            <a:avLst/>
            <a:gdLst>
              <a:gd name="T0" fmla="*/ 4 w 74"/>
              <a:gd name="T1" fmla="*/ 48 h 48"/>
              <a:gd name="T2" fmla="*/ 4 w 74"/>
              <a:gd name="T3" fmla="*/ 37 h 48"/>
              <a:gd name="T4" fmla="*/ 9 w 74"/>
              <a:gd name="T5" fmla="*/ 29 h 48"/>
              <a:gd name="T6" fmla="*/ 16 w 74"/>
              <a:gd name="T7" fmla="*/ 21 h 48"/>
              <a:gd name="T8" fmla="*/ 25 w 74"/>
              <a:gd name="T9" fmla="*/ 15 h 48"/>
              <a:gd name="T10" fmla="*/ 32 w 74"/>
              <a:gd name="T11" fmla="*/ 12 h 48"/>
              <a:gd name="T12" fmla="*/ 37 w 74"/>
              <a:gd name="T13" fmla="*/ 9 h 48"/>
              <a:gd name="T14" fmla="*/ 43 w 74"/>
              <a:gd name="T15" fmla="*/ 8 h 48"/>
              <a:gd name="T16" fmla="*/ 48 w 74"/>
              <a:gd name="T17" fmla="*/ 7 h 48"/>
              <a:gd name="T18" fmla="*/ 55 w 74"/>
              <a:gd name="T19" fmla="*/ 7 h 48"/>
              <a:gd name="T20" fmla="*/ 60 w 74"/>
              <a:gd name="T21" fmla="*/ 8 h 48"/>
              <a:gd name="T22" fmla="*/ 67 w 74"/>
              <a:gd name="T23" fmla="*/ 9 h 48"/>
              <a:gd name="T24" fmla="*/ 73 w 74"/>
              <a:gd name="T25" fmla="*/ 10 h 48"/>
              <a:gd name="T26" fmla="*/ 74 w 74"/>
              <a:gd name="T27" fmla="*/ 9 h 48"/>
              <a:gd name="T28" fmla="*/ 73 w 74"/>
              <a:gd name="T29" fmla="*/ 8 h 48"/>
              <a:gd name="T30" fmla="*/ 71 w 74"/>
              <a:gd name="T31" fmla="*/ 6 h 48"/>
              <a:gd name="T32" fmla="*/ 70 w 74"/>
              <a:gd name="T33" fmla="*/ 4 h 48"/>
              <a:gd name="T34" fmla="*/ 65 w 74"/>
              <a:gd name="T35" fmla="*/ 2 h 48"/>
              <a:gd name="T36" fmla="*/ 58 w 74"/>
              <a:gd name="T37" fmla="*/ 1 h 48"/>
              <a:gd name="T38" fmla="*/ 51 w 74"/>
              <a:gd name="T39" fmla="*/ 0 h 48"/>
              <a:gd name="T40" fmla="*/ 46 w 74"/>
              <a:gd name="T41" fmla="*/ 0 h 48"/>
              <a:gd name="T42" fmla="*/ 39 w 74"/>
              <a:gd name="T43" fmla="*/ 1 h 48"/>
              <a:gd name="T44" fmla="*/ 34 w 74"/>
              <a:gd name="T45" fmla="*/ 2 h 48"/>
              <a:gd name="T46" fmla="*/ 28 w 74"/>
              <a:gd name="T47" fmla="*/ 4 h 48"/>
              <a:gd name="T48" fmla="*/ 23 w 74"/>
              <a:gd name="T49" fmla="*/ 8 h 48"/>
              <a:gd name="T50" fmla="*/ 13 w 74"/>
              <a:gd name="T51" fmla="*/ 15 h 48"/>
              <a:gd name="T52" fmla="*/ 5 w 74"/>
              <a:gd name="T53" fmla="*/ 23 h 48"/>
              <a:gd name="T54" fmla="*/ 0 w 74"/>
              <a:gd name="T55" fmla="*/ 34 h 48"/>
              <a:gd name="T56" fmla="*/ 1 w 74"/>
              <a:gd name="T57" fmla="*/ 46 h 48"/>
              <a:gd name="T58" fmla="*/ 2 w 74"/>
              <a:gd name="T59" fmla="*/ 47 h 48"/>
              <a:gd name="T60" fmla="*/ 3 w 74"/>
              <a:gd name="T61" fmla="*/ 48 h 48"/>
              <a:gd name="T62" fmla="*/ 4 w 74"/>
              <a:gd name="T63" fmla="*/ 48 h 48"/>
              <a:gd name="T64" fmla="*/ 4 w 74"/>
              <a:gd name="T65" fmla="*/ 48 h 48"/>
              <a:gd name="T66" fmla="*/ 4 w 74"/>
              <a:gd name="T6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48">
                <a:moveTo>
                  <a:pt x="4" y="48"/>
                </a:moveTo>
                <a:lnTo>
                  <a:pt x="4" y="37"/>
                </a:lnTo>
                <a:lnTo>
                  <a:pt x="9" y="29"/>
                </a:lnTo>
                <a:lnTo>
                  <a:pt x="16" y="21"/>
                </a:lnTo>
                <a:lnTo>
                  <a:pt x="25" y="15"/>
                </a:lnTo>
                <a:lnTo>
                  <a:pt x="32" y="12"/>
                </a:lnTo>
                <a:lnTo>
                  <a:pt x="37" y="9"/>
                </a:lnTo>
                <a:lnTo>
                  <a:pt x="43" y="8"/>
                </a:lnTo>
                <a:lnTo>
                  <a:pt x="48" y="7"/>
                </a:lnTo>
                <a:lnTo>
                  <a:pt x="55" y="7"/>
                </a:lnTo>
                <a:lnTo>
                  <a:pt x="60" y="8"/>
                </a:lnTo>
                <a:lnTo>
                  <a:pt x="67" y="9"/>
                </a:lnTo>
                <a:lnTo>
                  <a:pt x="73" y="10"/>
                </a:lnTo>
                <a:lnTo>
                  <a:pt x="74" y="9"/>
                </a:lnTo>
                <a:lnTo>
                  <a:pt x="73" y="8"/>
                </a:lnTo>
                <a:lnTo>
                  <a:pt x="71" y="6"/>
                </a:lnTo>
                <a:lnTo>
                  <a:pt x="70" y="4"/>
                </a:lnTo>
                <a:lnTo>
                  <a:pt x="65" y="2"/>
                </a:lnTo>
                <a:lnTo>
                  <a:pt x="58" y="1"/>
                </a:lnTo>
                <a:lnTo>
                  <a:pt x="51" y="0"/>
                </a:lnTo>
                <a:lnTo>
                  <a:pt x="46" y="0"/>
                </a:lnTo>
                <a:lnTo>
                  <a:pt x="39" y="1"/>
                </a:lnTo>
                <a:lnTo>
                  <a:pt x="34" y="2"/>
                </a:lnTo>
                <a:lnTo>
                  <a:pt x="28" y="4"/>
                </a:lnTo>
                <a:lnTo>
                  <a:pt x="23" y="8"/>
                </a:lnTo>
                <a:lnTo>
                  <a:pt x="13" y="15"/>
                </a:lnTo>
                <a:lnTo>
                  <a:pt x="5" y="23"/>
                </a:lnTo>
                <a:lnTo>
                  <a:pt x="0" y="34"/>
                </a:lnTo>
                <a:lnTo>
                  <a:pt x="1" y="46"/>
                </a:lnTo>
                <a:lnTo>
                  <a:pt x="2" y="47"/>
                </a:lnTo>
                <a:lnTo>
                  <a:pt x="3" y="48"/>
                </a:lnTo>
                <a:lnTo>
                  <a:pt x="4" y="48"/>
                </a:lnTo>
                <a:lnTo>
                  <a:pt x="4" y="48"/>
                </a:lnTo>
                <a:lnTo>
                  <a:pt x="4"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p:nvSpPr>
        <p:spPr bwMode="auto">
          <a:xfrm>
            <a:off x="6869116" y="1638302"/>
            <a:ext cx="206375" cy="101600"/>
          </a:xfrm>
          <a:custGeom>
            <a:avLst/>
            <a:gdLst>
              <a:gd name="T0" fmla="*/ 128 w 130"/>
              <a:gd name="T1" fmla="*/ 10 h 64"/>
              <a:gd name="T2" fmla="*/ 119 w 130"/>
              <a:gd name="T3" fmla="*/ 6 h 64"/>
              <a:gd name="T4" fmla="*/ 109 w 130"/>
              <a:gd name="T5" fmla="*/ 2 h 64"/>
              <a:gd name="T6" fmla="*/ 99 w 130"/>
              <a:gd name="T7" fmla="*/ 0 h 64"/>
              <a:gd name="T8" fmla="*/ 90 w 130"/>
              <a:gd name="T9" fmla="*/ 0 h 64"/>
              <a:gd name="T10" fmla="*/ 80 w 130"/>
              <a:gd name="T11" fmla="*/ 1 h 64"/>
              <a:gd name="T12" fmla="*/ 70 w 130"/>
              <a:gd name="T13" fmla="*/ 3 h 64"/>
              <a:gd name="T14" fmla="*/ 61 w 130"/>
              <a:gd name="T15" fmla="*/ 7 h 64"/>
              <a:gd name="T16" fmla="*/ 52 w 130"/>
              <a:gd name="T17" fmla="*/ 11 h 64"/>
              <a:gd name="T18" fmla="*/ 44 w 130"/>
              <a:gd name="T19" fmla="*/ 15 h 64"/>
              <a:gd name="T20" fmla="*/ 35 w 130"/>
              <a:gd name="T21" fmla="*/ 20 h 64"/>
              <a:gd name="T22" fmla="*/ 27 w 130"/>
              <a:gd name="T23" fmla="*/ 25 h 64"/>
              <a:gd name="T24" fmla="*/ 19 w 130"/>
              <a:gd name="T25" fmla="*/ 31 h 64"/>
              <a:gd name="T26" fmla="*/ 11 w 130"/>
              <a:gd name="T27" fmla="*/ 37 h 64"/>
              <a:gd name="T28" fmla="*/ 6 w 130"/>
              <a:gd name="T29" fmla="*/ 45 h 64"/>
              <a:gd name="T30" fmla="*/ 2 w 130"/>
              <a:gd name="T31" fmla="*/ 53 h 64"/>
              <a:gd name="T32" fmla="*/ 0 w 130"/>
              <a:gd name="T33" fmla="*/ 63 h 64"/>
              <a:gd name="T34" fmla="*/ 0 w 130"/>
              <a:gd name="T35" fmla="*/ 63 h 64"/>
              <a:gd name="T36" fmla="*/ 1 w 130"/>
              <a:gd name="T37" fmla="*/ 63 h 64"/>
              <a:gd name="T38" fmla="*/ 1 w 130"/>
              <a:gd name="T39" fmla="*/ 64 h 64"/>
              <a:gd name="T40" fmla="*/ 1 w 130"/>
              <a:gd name="T41" fmla="*/ 64 h 64"/>
              <a:gd name="T42" fmla="*/ 3 w 130"/>
              <a:gd name="T43" fmla="*/ 57 h 64"/>
              <a:gd name="T44" fmla="*/ 8 w 130"/>
              <a:gd name="T45" fmla="*/ 51 h 64"/>
              <a:gd name="T46" fmla="*/ 12 w 130"/>
              <a:gd name="T47" fmla="*/ 45 h 64"/>
              <a:gd name="T48" fmla="*/ 17 w 130"/>
              <a:gd name="T49" fmla="*/ 41 h 64"/>
              <a:gd name="T50" fmla="*/ 22 w 130"/>
              <a:gd name="T51" fmla="*/ 36 h 64"/>
              <a:gd name="T52" fmla="*/ 29 w 130"/>
              <a:gd name="T53" fmla="*/ 33 h 64"/>
              <a:gd name="T54" fmla="*/ 34 w 130"/>
              <a:gd name="T55" fmla="*/ 29 h 64"/>
              <a:gd name="T56" fmla="*/ 41 w 130"/>
              <a:gd name="T57" fmla="*/ 25 h 64"/>
              <a:gd name="T58" fmla="*/ 52 w 130"/>
              <a:gd name="T59" fmla="*/ 20 h 64"/>
              <a:gd name="T60" fmla="*/ 63 w 130"/>
              <a:gd name="T61" fmla="*/ 14 h 64"/>
              <a:gd name="T62" fmla="*/ 73 w 130"/>
              <a:gd name="T63" fmla="*/ 11 h 64"/>
              <a:gd name="T64" fmla="*/ 84 w 130"/>
              <a:gd name="T65" fmla="*/ 8 h 64"/>
              <a:gd name="T66" fmla="*/ 95 w 130"/>
              <a:gd name="T67" fmla="*/ 7 h 64"/>
              <a:gd name="T68" fmla="*/ 106 w 130"/>
              <a:gd name="T69" fmla="*/ 8 h 64"/>
              <a:gd name="T70" fmla="*/ 117 w 130"/>
              <a:gd name="T71" fmla="*/ 10 h 64"/>
              <a:gd name="T72" fmla="*/ 129 w 130"/>
              <a:gd name="T73" fmla="*/ 14 h 64"/>
              <a:gd name="T74" fmla="*/ 130 w 130"/>
              <a:gd name="T75" fmla="*/ 14 h 64"/>
              <a:gd name="T76" fmla="*/ 130 w 130"/>
              <a:gd name="T77" fmla="*/ 13 h 64"/>
              <a:gd name="T78" fmla="*/ 129 w 130"/>
              <a:gd name="T79" fmla="*/ 11 h 64"/>
              <a:gd name="T80" fmla="*/ 128 w 130"/>
              <a:gd name="T81"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64">
                <a:moveTo>
                  <a:pt x="128" y="10"/>
                </a:moveTo>
                <a:lnTo>
                  <a:pt x="119" y="6"/>
                </a:lnTo>
                <a:lnTo>
                  <a:pt x="109" y="2"/>
                </a:lnTo>
                <a:lnTo>
                  <a:pt x="99" y="0"/>
                </a:lnTo>
                <a:lnTo>
                  <a:pt x="90" y="0"/>
                </a:lnTo>
                <a:lnTo>
                  <a:pt x="80" y="1"/>
                </a:lnTo>
                <a:lnTo>
                  <a:pt x="70" y="3"/>
                </a:lnTo>
                <a:lnTo>
                  <a:pt x="61" y="7"/>
                </a:lnTo>
                <a:lnTo>
                  <a:pt x="52" y="11"/>
                </a:lnTo>
                <a:lnTo>
                  <a:pt x="44" y="15"/>
                </a:lnTo>
                <a:lnTo>
                  <a:pt x="35" y="20"/>
                </a:lnTo>
                <a:lnTo>
                  <a:pt x="27" y="25"/>
                </a:lnTo>
                <a:lnTo>
                  <a:pt x="19" y="31"/>
                </a:lnTo>
                <a:lnTo>
                  <a:pt x="11" y="37"/>
                </a:lnTo>
                <a:lnTo>
                  <a:pt x="6" y="45"/>
                </a:lnTo>
                <a:lnTo>
                  <a:pt x="2" y="53"/>
                </a:lnTo>
                <a:lnTo>
                  <a:pt x="0" y="63"/>
                </a:lnTo>
                <a:lnTo>
                  <a:pt x="0" y="63"/>
                </a:lnTo>
                <a:lnTo>
                  <a:pt x="1" y="63"/>
                </a:lnTo>
                <a:lnTo>
                  <a:pt x="1" y="64"/>
                </a:lnTo>
                <a:lnTo>
                  <a:pt x="1" y="64"/>
                </a:lnTo>
                <a:lnTo>
                  <a:pt x="3" y="57"/>
                </a:lnTo>
                <a:lnTo>
                  <a:pt x="8" y="51"/>
                </a:lnTo>
                <a:lnTo>
                  <a:pt x="12" y="45"/>
                </a:lnTo>
                <a:lnTo>
                  <a:pt x="17" y="41"/>
                </a:lnTo>
                <a:lnTo>
                  <a:pt x="22" y="36"/>
                </a:lnTo>
                <a:lnTo>
                  <a:pt x="29" y="33"/>
                </a:lnTo>
                <a:lnTo>
                  <a:pt x="34" y="29"/>
                </a:lnTo>
                <a:lnTo>
                  <a:pt x="41" y="25"/>
                </a:lnTo>
                <a:lnTo>
                  <a:pt x="52" y="20"/>
                </a:lnTo>
                <a:lnTo>
                  <a:pt x="63" y="14"/>
                </a:lnTo>
                <a:lnTo>
                  <a:pt x="73" y="11"/>
                </a:lnTo>
                <a:lnTo>
                  <a:pt x="84" y="8"/>
                </a:lnTo>
                <a:lnTo>
                  <a:pt x="95" y="7"/>
                </a:lnTo>
                <a:lnTo>
                  <a:pt x="106" y="8"/>
                </a:lnTo>
                <a:lnTo>
                  <a:pt x="117" y="10"/>
                </a:lnTo>
                <a:lnTo>
                  <a:pt x="129" y="14"/>
                </a:lnTo>
                <a:lnTo>
                  <a:pt x="130" y="14"/>
                </a:lnTo>
                <a:lnTo>
                  <a:pt x="130" y="13"/>
                </a:lnTo>
                <a:lnTo>
                  <a:pt x="129" y="11"/>
                </a:lnTo>
                <a:lnTo>
                  <a:pt x="12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p:cNvSpPr>
            <a:spLocks/>
          </p:cNvSpPr>
          <p:nvPr/>
        </p:nvSpPr>
        <p:spPr bwMode="auto">
          <a:xfrm>
            <a:off x="7051678" y="1595439"/>
            <a:ext cx="212725" cy="61913"/>
          </a:xfrm>
          <a:custGeom>
            <a:avLst/>
            <a:gdLst>
              <a:gd name="T0" fmla="*/ 2 w 134"/>
              <a:gd name="T1" fmla="*/ 39 h 39"/>
              <a:gd name="T2" fmla="*/ 6 w 134"/>
              <a:gd name="T3" fmla="*/ 31 h 39"/>
              <a:gd name="T4" fmla="*/ 11 w 134"/>
              <a:gd name="T5" fmla="*/ 26 h 39"/>
              <a:gd name="T6" fmla="*/ 18 w 134"/>
              <a:gd name="T7" fmla="*/ 20 h 39"/>
              <a:gd name="T8" fmla="*/ 25 w 134"/>
              <a:gd name="T9" fmla="*/ 16 h 39"/>
              <a:gd name="T10" fmla="*/ 32 w 134"/>
              <a:gd name="T11" fmla="*/ 13 h 39"/>
              <a:gd name="T12" fmla="*/ 41 w 134"/>
              <a:gd name="T13" fmla="*/ 9 h 39"/>
              <a:gd name="T14" fmla="*/ 49 w 134"/>
              <a:gd name="T15" fmla="*/ 7 h 39"/>
              <a:gd name="T16" fmla="*/ 58 w 134"/>
              <a:gd name="T17" fmla="*/ 6 h 39"/>
              <a:gd name="T18" fmla="*/ 67 w 134"/>
              <a:gd name="T19" fmla="*/ 5 h 39"/>
              <a:gd name="T20" fmla="*/ 77 w 134"/>
              <a:gd name="T21" fmla="*/ 5 h 39"/>
              <a:gd name="T22" fmla="*/ 87 w 134"/>
              <a:gd name="T23" fmla="*/ 7 h 39"/>
              <a:gd name="T24" fmla="*/ 97 w 134"/>
              <a:gd name="T25" fmla="*/ 9 h 39"/>
              <a:gd name="T26" fmla="*/ 107 w 134"/>
              <a:gd name="T27" fmla="*/ 14 h 39"/>
              <a:gd name="T28" fmla="*/ 116 w 134"/>
              <a:gd name="T29" fmla="*/ 18 h 39"/>
              <a:gd name="T30" fmla="*/ 123 w 134"/>
              <a:gd name="T31" fmla="*/ 25 h 39"/>
              <a:gd name="T32" fmla="*/ 131 w 134"/>
              <a:gd name="T33" fmla="*/ 31 h 39"/>
              <a:gd name="T34" fmla="*/ 132 w 134"/>
              <a:gd name="T35" fmla="*/ 33 h 39"/>
              <a:gd name="T36" fmla="*/ 133 w 134"/>
              <a:gd name="T37" fmla="*/ 33 h 39"/>
              <a:gd name="T38" fmla="*/ 134 w 134"/>
              <a:gd name="T39" fmla="*/ 33 h 39"/>
              <a:gd name="T40" fmla="*/ 133 w 134"/>
              <a:gd name="T41" fmla="*/ 31 h 39"/>
              <a:gd name="T42" fmla="*/ 128 w 134"/>
              <a:gd name="T43" fmla="*/ 24 h 39"/>
              <a:gd name="T44" fmla="*/ 122 w 134"/>
              <a:gd name="T45" fmla="*/ 18 h 39"/>
              <a:gd name="T46" fmla="*/ 115 w 134"/>
              <a:gd name="T47" fmla="*/ 13 h 39"/>
              <a:gd name="T48" fmla="*/ 107 w 134"/>
              <a:gd name="T49" fmla="*/ 8 h 39"/>
              <a:gd name="T50" fmla="*/ 99 w 134"/>
              <a:gd name="T51" fmla="*/ 5 h 39"/>
              <a:gd name="T52" fmla="*/ 91 w 134"/>
              <a:gd name="T53" fmla="*/ 3 h 39"/>
              <a:gd name="T54" fmla="*/ 82 w 134"/>
              <a:gd name="T55" fmla="*/ 1 h 39"/>
              <a:gd name="T56" fmla="*/ 73 w 134"/>
              <a:gd name="T57" fmla="*/ 0 h 39"/>
              <a:gd name="T58" fmla="*/ 62 w 134"/>
              <a:gd name="T59" fmla="*/ 0 h 39"/>
              <a:gd name="T60" fmla="*/ 51 w 134"/>
              <a:gd name="T61" fmla="*/ 1 h 39"/>
              <a:gd name="T62" fmla="*/ 40 w 134"/>
              <a:gd name="T63" fmla="*/ 3 h 39"/>
              <a:gd name="T64" fmla="*/ 29 w 134"/>
              <a:gd name="T65" fmla="*/ 7 h 39"/>
              <a:gd name="T66" fmla="*/ 19 w 134"/>
              <a:gd name="T67" fmla="*/ 13 h 39"/>
              <a:gd name="T68" fmla="*/ 10 w 134"/>
              <a:gd name="T69" fmla="*/ 19 h 39"/>
              <a:gd name="T70" fmla="*/ 5 w 134"/>
              <a:gd name="T71" fmla="*/ 28 h 39"/>
              <a:gd name="T72" fmla="*/ 0 w 134"/>
              <a:gd name="T73" fmla="*/ 38 h 39"/>
              <a:gd name="T74" fmla="*/ 0 w 134"/>
              <a:gd name="T75" fmla="*/ 38 h 39"/>
              <a:gd name="T76" fmla="*/ 2 w 134"/>
              <a:gd name="T77" fmla="*/ 38 h 39"/>
              <a:gd name="T78" fmla="*/ 2 w 134"/>
              <a:gd name="T79" fmla="*/ 39 h 39"/>
              <a:gd name="T80" fmla="*/ 2 w 134"/>
              <a:gd name="T81" fmla="*/ 39 h 39"/>
              <a:gd name="T82" fmla="*/ 2 w 134"/>
              <a:gd name="T8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39">
                <a:moveTo>
                  <a:pt x="2" y="39"/>
                </a:moveTo>
                <a:lnTo>
                  <a:pt x="6" y="31"/>
                </a:lnTo>
                <a:lnTo>
                  <a:pt x="11" y="26"/>
                </a:lnTo>
                <a:lnTo>
                  <a:pt x="18" y="20"/>
                </a:lnTo>
                <a:lnTo>
                  <a:pt x="25" y="16"/>
                </a:lnTo>
                <a:lnTo>
                  <a:pt x="32" y="13"/>
                </a:lnTo>
                <a:lnTo>
                  <a:pt x="41" y="9"/>
                </a:lnTo>
                <a:lnTo>
                  <a:pt x="49" y="7"/>
                </a:lnTo>
                <a:lnTo>
                  <a:pt x="58" y="6"/>
                </a:lnTo>
                <a:lnTo>
                  <a:pt x="67" y="5"/>
                </a:lnTo>
                <a:lnTo>
                  <a:pt x="77" y="5"/>
                </a:lnTo>
                <a:lnTo>
                  <a:pt x="87" y="7"/>
                </a:lnTo>
                <a:lnTo>
                  <a:pt x="97" y="9"/>
                </a:lnTo>
                <a:lnTo>
                  <a:pt x="107" y="14"/>
                </a:lnTo>
                <a:lnTo>
                  <a:pt x="116" y="18"/>
                </a:lnTo>
                <a:lnTo>
                  <a:pt x="123" y="25"/>
                </a:lnTo>
                <a:lnTo>
                  <a:pt x="131" y="31"/>
                </a:lnTo>
                <a:lnTo>
                  <a:pt x="132" y="33"/>
                </a:lnTo>
                <a:lnTo>
                  <a:pt x="133" y="33"/>
                </a:lnTo>
                <a:lnTo>
                  <a:pt x="134" y="33"/>
                </a:lnTo>
                <a:lnTo>
                  <a:pt x="133" y="31"/>
                </a:lnTo>
                <a:lnTo>
                  <a:pt x="128" y="24"/>
                </a:lnTo>
                <a:lnTo>
                  <a:pt x="122" y="18"/>
                </a:lnTo>
                <a:lnTo>
                  <a:pt x="115" y="13"/>
                </a:lnTo>
                <a:lnTo>
                  <a:pt x="107" y="8"/>
                </a:lnTo>
                <a:lnTo>
                  <a:pt x="99" y="5"/>
                </a:lnTo>
                <a:lnTo>
                  <a:pt x="91" y="3"/>
                </a:lnTo>
                <a:lnTo>
                  <a:pt x="82" y="1"/>
                </a:lnTo>
                <a:lnTo>
                  <a:pt x="73" y="0"/>
                </a:lnTo>
                <a:lnTo>
                  <a:pt x="62" y="0"/>
                </a:lnTo>
                <a:lnTo>
                  <a:pt x="51" y="1"/>
                </a:lnTo>
                <a:lnTo>
                  <a:pt x="40" y="3"/>
                </a:lnTo>
                <a:lnTo>
                  <a:pt x="29" y="7"/>
                </a:lnTo>
                <a:lnTo>
                  <a:pt x="19" y="13"/>
                </a:lnTo>
                <a:lnTo>
                  <a:pt x="10" y="19"/>
                </a:lnTo>
                <a:lnTo>
                  <a:pt x="5" y="28"/>
                </a:lnTo>
                <a:lnTo>
                  <a:pt x="0" y="38"/>
                </a:lnTo>
                <a:lnTo>
                  <a:pt x="0" y="38"/>
                </a:lnTo>
                <a:lnTo>
                  <a:pt x="2" y="38"/>
                </a:lnTo>
                <a:lnTo>
                  <a:pt x="2" y="39"/>
                </a:lnTo>
                <a:lnTo>
                  <a:pt x="2" y="39"/>
                </a:lnTo>
                <a:lnTo>
                  <a:pt x="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p:cNvSpPr>
            <a:spLocks/>
          </p:cNvSpPr>
          <p:nvPr/>
        </p:nvSpPr>
        <p:spPr bwMode="auto">
          <a:xfrm>
            <a:off x="7261228" y="1624014"/>
            <a:ext cx="80963" cy="90488"/>
          </a:xfrm>
          <a:custGeom>
            <a:avLst/>
            <a:gdLst>
              <a:gd name="T0" fmla="*/ 1 w 51"/>
              <a:gd name="T1" fmla="*/ 6 h 57"/>
              <a:gd name="T2" fmla="*/ 7 w 51"/>
              <a:gd name="T3" fmla="*/ 5 h 57"/>
              <a:gd name="T4" fmla="*/ 12 w 51"/>
              <a:gd name="T5" fmla="*/ 5 h 57"/>
              <a:gd name="T6" fmla="*/ 17 w 51"/>
              <a:gd name="T7" fmla="*/ 5 h 57"/>
              <a:gd name="T8" fmla="*/ 22 w 51"/>
              <a:gd name="T9" fmla="*/ 5 h 57"/>
              <a:gd name="T10" fmla="*/ 27 w 51"/>
              <a:gd name="T11" fmla="*/ 7 h 57"/>
              <a:gd name="T12" fmla="*/ 31 w 51"/>
              <a:gd name="T13" fmla="*/ 9 h 57"/>
              <a:gd name="T14" fmla="*/ 34 w 51"/>
              <a:gd name="T15" fmla="*/ 12 h 57"/>
              <a:gd name="T16" fmla="*/ 38 w 51"/>
              <a:gd name="T17" fmla="*/ 17 h 57"/>
              <a:gd name="T18" fmla="*/ 42 w 51"/>
              <a:gd name="T19" fmla="*/ 26 h 57"/>
              <a:gd name="T20" fmla="*/ 43 w 51"/>
              <a:gd name="T21" fmla="*/ 34 h 57"/>
              <a:gd name="T22" fmla="*/ 43 w 51"/>
              <a:gd name="T23" fmla="*/ 44 h 57"/>
              <a:gd name="T24" fmla="*/ 44 w 51"/>
              <a:gd name="T25" fmla="*/ 53 h 57"/>
              <a:gd name="T26" fmla="*/ 45 w 51"/>
              <a:gd name="T27" fmla="*/ 54 h 57"/>
              <a:gd name="T28" fmla="*/ 46 w 51"/>
              <a:gd name="T29" fmla="*/ 56 h 57"/>
              <a:gd name="T30" fmla="*/ 47 w 51"/>
              <a:gd name="T31" fmla="*/ 57 h 57"/>
              <a:gd name="T32" fmla="*/ 49 w 51"/>
              <a:gd name="T33" fmla="*/ 57 h 57"/>
              <a:gd name="T34" fmla="*/ 51 w 51"/>
              <a:gd name="T35" fmla="*/ 46 h 57"/>
              <a:gd name="T36" fmla="*/ 49 w 51"/>
              <a:gd name="T37" fmla="*/ 33 h 57"/>
              <a:gd name="T38" fmla="*/ 44 w 51"/>
              <a:gd name="T39" fmla="*/ 22 h 57"/>
              <a:gd name="T40" fmla="*/ 39 w 51"/>
              <a:gd name="T41" fmla="*/ 12 h 57"/>
              <a:gd name="T42" fmla="*/ 34 w 51"/>
              <a:gd name="T43" fmla="*/ 8 h 57"/>
              <a:gd name="T44" fmla="*/ 30 w 51"/>
              <a:gd name="T45" fmla="*/ 5 h 57"/>
              <a:gd name="T46" fmla="*/ 26 w 51"/>
              <a:gd name="T47" fmla="*/ 2 h 57"/>
              <a:gd name="T48" fmla="*/ 21 w 51"/>
              <a:gd name="T49" fmla="*/ 1 h 57"/>
              <a:gd name="T50" fmla="*/ 16 w 51"/>
              <a:gd name="T51" fmla="*/ 0 h 57"/>
              <a:gd name="T52" fmla="*/ 10 w 51"/>
              <a:gd name="T53" fmla="*/ 0 h 57"/>
              <a:gd name="T54" fmla="*/ 6 w 51"/>
              <a:gd name="T55" fmla="*/ 1 h 57"/>
              <a:gd name="T56" fmla="*/ 0 w 51"/>
              <a:gd name="T57" fmla="*/ 4 h 57"/>
              <a:gd name="T58" fmla="*/ 0 w 51"/>
              <a:gd name="T59" fmla="*/ 4 h 57"/>
              <a:gd name="T60" fmla="*/ 0 w 51"/>
              <a:gd name="T61" fmla="*/ 5 h 57"/>
              <a:gd name="T62" fmla="*/ 1 w 51"/>
              <a:gd name="T63" fmla="*/ 6 h 57"/>
              <a:gd name="T64" fmla="*/ 1 w 51"/>
              <a:gd name="T65" fmla="*/ 6 h 57"/>
              <a:gd name="T66" fmla="*/ 1 w 51"/>
              <a:gd name="T67"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7">
                <a:moveTo>
                  <a:pt x="1" y="6"/>
                </a:moveTo>
                <a:lnTo>
                  <a:pt x="7" y="5"/>
                </a:lnTo>
                <a:lnTo>
                  <a:pt x="12" y="5"/>
                </a:lnTo>
                <a:lnTo>
                  <a:pt x="17" y="5"/>
                </a:lnTo>
                <a:lnTo>
                  <a:pt x="22" y="5"/>
                </a:lnTo>
                <a:lnTo>
                  <a:pt x="27" y="7"/>
                </a:lnTo>
                <a:lnTo>
                  <a:pt x="31" y="9"/>
                </a:lnTo>
                <a:lnTo>
                  <a:pt x="34" y="12"/>
                </a:lnTo>
                <a:lnTo>
                  <a:pt x="38" y="17"/>
                </a:lnTo>
                <a:lnTo>
                  <a:pt x="42" y="26"/>
                </a:lnTo>
                <a:lnTo>
                  <a:pt x="43" y="34"/>
                </a:lnTo>
                <a:lnTo>
                  <a:pt x="43" y="44"/>
                </a:lnTo>
                <a:lnTo>
                  <a:pt x="44" y="53"/>
                </a:lnTo>
                <a:lnTo>
                  <a:pt x="45" y="54"/>
                </a:lnTo>
                <a:lnTo>
                  <a:pt x="46" y="56"/>
                </a:lnTo>
                <a:lnTo>
                  <a:pt x="47" y="57"/>
                </a:lnTo>
                <a:lnTo>
                  <a:pt x="49" y="57"/>
                </a:lnTo>
                <a:lnTo>
                  <a:pt x="51" y="46"/>
                </a:lnTo>
                <a:lnTo>
                  <a:pt x="49" y="33"/>
                </a:lnTo>
                <a:lnTo>
                  <a:pt x="44" y="22"/>
                </a:lnTo>
                <a:lnTo>
                  <a:pt x="39" y="12"/>
                </a:lnTo>
                <a:lnTo>
                  <a:pt x="34" y="8"/>
                </a:lnTo>
                <a:lnTo>
                  <a:pt x="30" y="5"/>
                </a:lnTo>
                <a:lnTo>
                  <a:pt x="26" y="2"/>
                </a:lnTo>
                <a:lnTo>
                  <a:pt x="21" y="1"/>
                </a:lnTo>
                <a:lnTo>
                  <a:pt x="16" y="0"/>
                </a:lnTo>
                <a:lnTo>
                  <a:pt x="10" y="0"/>
                </a:lnTo>
                <a:lnTo>
                  <a:pt x="6" y="1"/>
                </a:lnTo>
                <a:lnTo>
                  <a:pt x="0" y="4"/>
                </a:lnTo>
                <a:lnTo>
                  <a:pt x="0" y="4"/>
                </a:lnTo>
                <a:lnTo>
                  <a:pt x="0" y="5"/>
                </a:lnTo>
                <a:lnTo>
                  <a:pt x="1" y="6"/>
                </a:lnTo>
                <a:lnTo>
                  <a:pt x="1" y="6"/>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p:cNvSpPr>
            <a:spLocks/>
          </p:cNvSpPr>
          <p:nvPr/>
        </p:nvSpPr>
        <p:spPr bwMode="auto">
          <a:xfrm>
            <a:off x="7334253" y="1679577"/>
            <a:ext cx="112713" cy="68263"/>
          </a:xfrm>
          <a:custGeom>
            <a:avLst/>
            <a:gdLst>
              <a:gd name="T0" fmla="*/ 1 w 71"/>
              <a:gd name="T1" fmla="*/ 17 h 43"/>
              <a:gd name="T2" fmla="*/ 9 w 71"/>
              <a:gd name="T3" fmla="*/ 14 h 43"/>
              <a:gd name="T4" fmla="*/ 18 w 71"/>
              <a:gd name="T5" fmla="*/ 10 h 43"/>
              <a:gd name="T6" fmla="*/ 26 w 71"/>
              <a:gd name="T7" fmla="*/ 8 h 43"/>
              <a:gd name="T8" fmla="*/ 33 w 71"/>
              <a:gd name="T9" fmla="*/ 6 h 43"/>
              <a:gd name="T10" fmla="*/ 48 w 71"/>
              <a:gd name="T11" fmla="*/ 7 h 43"/>
              <a:gd name="T12" fmla="*/ 57 w 71"/>
              <a:gd name="T13" fmla="*/ 15 h 43"/>
              <a:gd name="T14" fmla="*/ 63 w 71"/>
              <a:gd name="T15" fmla="*/ 27 h 43"/>
              <a:gd name="T16" fmla="*/ 65 w 71"/>
              <a:gd name="T17" fmla="*/ 40 h 43"/>
              <a:gd name="T18" fmla="*/ 66 w 71"/>
              <a:gd name="T19" fmla="*/ 41 h 43"/>
              <a:gd name="T20" fmla="*/ 67 w 71"/>
              <a:gd name="T21" fmla="*/ 42 h 43"/>
              <a:gd name="T22" fmla="*/ 70 w 71"/>
              <a:gd name="T23" fmla="*/ 43 h 43"/>
              <a:gd name="T24" fmla="*/ 71 w 71"/>
              <a:gd name="T25" fmla="*/ 43 h 43"/>
              <a:gd name="T26" fmla="*/ 71 w 71"/>
              <a:gd name="T27" fmla="*/ 32 h 43"/>
              <a:gd name="T28" fmla="*/ 68 w 71"/>
              <a:gd name="T29" fmla="*/ 23 h 43"/>
              <a:gd name="T30" fmla="*/ 63 w 71"/>
              <a:gd name="T31" fmla="*/ 15 h 43"/>
              <a:gd name="T32" fmla="*/ 55 w 71"/>
              <a:gd name="T33" fmla="*/ 7 h 43"/>
              <a:gd name="T34" fmla="*/ 49 w 71"/>
              <a:gd name="T35" fmla="*/ 3 h 43"/>
              <a:gd name="T36" fmla="*/ 41 w 71"/>
              <a:gd name="T37" fmla="*/ 0 h 43"/>
              <a:gd name="T38" fmla="*/ 34 w 71"/>
              <a:gd name="T39" fmla="*/ 0 h 43"/>
              <a:gd name="T40" fmla="*/ 27 w 71"/>
              <a:gd name="T41" fmla="*/ 1 h 43"/>
              <a:gd name="T42" fmla="*/ 20 w 71"/>
              <a:gd name="T43" fmla="*/ 4 h 43"/>
              <a:gd name="T44" fmla="*/ 14 w 71"/>
              <a:gd name="T45" fmla="*/ 7 h 43"/>
              <a:gd name="T46" fmla="*/ 7 w 71"/>
              <a:gd name="T47" fmla="*/ 10 h 43"/>
              <a:gd name="T48" fmla="*/ 0 w 71"/>
              <a:gd name="T49" fmla="*/ 15 h 43"/>
              <a:gd name="T50" fmla="*/ 0 w 71"/>
              <a:gd name="T51" fmla="*/ 15 h 43"/>
              <a:gd name="T52" fmla="*/ 0 w 71"/>
              <a:gd name="T53" fmla="*/ 16 h 43"/>
              <a:gd name="T54" fmla="*/ 1 w 71"/>
              <a:gd name="T55" fmla="*/ 17 h 43"/>
              <a:gd name="T56" fmla="*/ 1 w 71"/>
              <a:gd name="T57" fmla="*/ 17 h 43"/>
              <a:gd name="T58" fmla="*/ 1 w 71"/>
              <a:gd name="T59"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43">
                <a:moveTo>
                  <a:pt x="1" y="17"/>
                </a:moveTo>
                <a:lnTo>
                  <a:pt x="9" y="14"/>
                </a:lnTo>
                <a:lnTo>
                  <a:pt x="18" y="10"/>
                </a:lnTo>
                <a:lnTo>
                  <a:pt x="26" y="8"/>
                </a:lnTo>
                <a:lnTo>
                  <a:pt x="33" y="6"/>
                </a:lnTo>
                <a:lnTo>
                  <a:pt x="48" y="7"/>
                </a:lnTo>
                <a:lnTo>
                  <a:pt x="57" y="15"/>
                </a:lnTo>
                <a:lnTo>
                  <a:pt x="63" y="27"/>
                </a:lnTo>
                <a:lnTo>
                  <a:pt x="65" y="40"/>
                </a:lnTo>
                <a:lnTo>
                  <a:pt x="66" y="41"/>
                </a:lnTo>
                <a:lnTo>
                  <a:pt x="67" y="42"/>
                </a:lnTo>
                <a:lnTo>
                  <a:pt x="70" y="43"/>
                </a:lnTo>
                <a:lnTo>
                  <a:pt x="71" y="43"/>
                </a:lnTo>
                <a:lnTo>
                  <a:pt x="71" y="32"/>
                </a:lnTo>
                <a:lnTo>
                  <a:pt x="68" y="23"/>
                </a:lnTo>
                <a:lnTo>
                  <a:pt x="63" y="15"/>
                </a:lnTo>
                <a:lnTo>
                  <a:pt x="55" y="7"/>
                </a:lnTo>
                <a:lnTo>
                  <a:pt x="49" y="3"/>
                </a:lnTo>
                <a:lnTo>
                  <a:pt x="41" y="0"/>
                </a:lnTo>
                <a:lnTo>
                  <a:pt x="34" y="0"/>
                </a:lnTo>
                <a:lnTo>
                  <a:pt x="27" y="1"/>
                </a:lnTo>
                <a:lnTo>
                  <a:pt x="20" y="4"/>
                </a:lnTo>
                <a:lnTo>
                  <a:pt x="14" y="7"/>
                </a:lnTo>
                <a:lnTo>
                  <a:pt x="7" y="10"/>
                </a:lnTo>
                <a:lnTo>
                  <a:pt x="0" y="15"/>
                </a:lnTo>
                <a:lnTo>
                  <a:pt x="0" y="15"/>
                </a:lnTo>
                <a:lnTo>
                  <a:pt x="0" y="16"/>
                </a:lnTo>
                <a:lnTo>
                  <a:pt x="1" y="17"/>
                </a:lnTo>
                <a:lnTo>
                  <a:pt x="1" y="17"/>
                </a:lnTo>
                <a:lnTo>
                  <a:pt x="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p:cNvSpPr>
            <a:spLocks/>
          </p:cNvSpPr>
          <p:nvPr/>
        </p:nvSpPr>
        <p:spPr bwMode="auto">
          <a:xfrm>
            <a:off x="7440616" y="1731964"/>
            <a:ext cx="111125" cy="73025"/>
          </a:xfrm>
          <a:custGeom>
            <a:avLst/>
            <a:gdLst>
              <a:gd name="T0" fmla="*/ 1 w 70"/>
              <a:gd name="T1" fmla="*/ 5 h 46"/>
              <a:gd name="T2" fmla="*/ 16 w 70"/>
              <a:gd name="T3" fmla="*/ 5 h 46"/>
              <a:gd name="T4" fmla="*/ 29 w 70"/>
              <a:gd name="T5" fmla="*/ 7 h 46"/>
              <a:gd name="T6" fmla="*/ 40 w 70"/>
              <a:gd name="T7" fmla="*/ 11 h 46"/>
              <a:gd name="T8" fmla="*/ 49 w 70"/>
              <a:gd name="T9" fmla="*/ 18 h 46"/>
              <a:gd name="T10" fmla="*/ 55 w 70"/>
              <a:gd name="T11" fmla="*/ 24 h 46"/>
              <a:gd name="T12" fmla="*/ 60 w 70"/>
              <a:gd name="T13" fmla="*/ 31 h 46"/>
              <a:gd name="T14" fmla="*/ 63 w 70"/>
              <a:gd name="T15" fmla="*/ 38 h 46"/>
              <a:gd name="T16" fmla="*/ 64 w 70"/>
              <a:gd name="T17" fmla="*/ 42 h 46"/>
              <a:gd name="T18" fmla="*/ 65 w 70"/>
              <a:gd name="T19" fmla="*/ 43 h 46"/>
              <a:gd name="T20" fmla="*/ 67 w 70"/>
              <a:gd name="T21" fmla="*/ 45 h 46"/>
              <a:gd name="T22" fmla="*/ 68 w 70"/>
              <a:gd name="T23" fmla="*/ 46 h 46"/>
              <a:gd name="T24" fmla="*/ 70 w 70"/>
              <a:gd name="T25" fmla="*/ 46 h 46"/>
              <a:gd name="T26" fmla="*/ 66 w 70"/>
              <a:gd name="T27" fmla="*/ 32 h 46"/>
              <a:gd name="T28" fmla="*/ 61 w 70"/>
              <a:gd name="T29" fmla="*/ 20 h 46"/>
              <a:gd name="T30" fmla="*/ 52 w 70"/>
              <a:gd name="T31" fmla="*/ 11 h 46"/>
              <a:gd name="T32" fmla="*/ 42 w 70"/>
              <a:gd name="T33" fmla="*/ 6 h 46"/>
              <a:gd name="T34" fmla="*/ 31 w 70"/>
              <a:gd name="T35" fmla="*/ 3 h 46"/>
              <a:gd name="T36" fmla="*/ 20 w 70"/>
              <a:gd name="T37" fmla="*/ 0 h 46"/>
              <a:gd name="T38" fmla="*/ 10 w 70"/>
              <a:gd name="T39" fmla="*/ 1 h 46"/>
              <a:gd name="T40" fmla="*/ 0 w 70"/>
              <a:gd name="T41" fmla="*/ 4 h 46"/>
              <a:gd name="T42" fmla="*/ 0 w 70"/>
              <a:gd name="T43" fmla="*/ 4 h 46"/>
              <a:gd name="T44" fmla="*/ 1 w 70"/>
              <a:gd name="T45" fmla="*/ 4 h 46"/>
              <a:gd name="T46" fmla="*/ 1 w 70"/>
              <a:gd name="T47" fmla="*/ 5 h 46"/>
              <a:gd name="T48" fmla="*/ 1 w 70"/>
              <a:gd name="T49" fmla="*/ 5 h 46"/>
              <a:gd name="T50" fmla="*/ 1 w 70"/>
              <a:gd name="T5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6">
                <a:moveTo>
                  <a:pt x="1" y="5"/>
                </a:moveTo>
                <a:lnTo>
                  <a:pt x="16" y="5"/>
                </a:lnTo>
                <a:lnTo>
                  <a:pt x="29" y="7"/>
                </a:lnTo>
                <a:lnTo>
                  <a:pt x="40" y="11"/>
                </a:lnTo>
                <a:lnTo>
                  <a:pt x="49" y="18"/>
                </a:lnTo>
                <a:lnTo>
                  <a:pt x="55" y="24"/>
                </a:lnTo>
                <a:lnTo>
                  <a:pt x="60" y="31"/>
                </a:lnTo>
                <a:lnTo>
                  <a:pt x="63" y="38"/>
                </a:lnTo>
                <a:lnTo>
                  <a:pt x="64" y="42"/>
                </a:lnTo>
                <a:lnTo>
                  <a:pt x="65" y="43"/>
                </a:lnTo>
                <a:lnTo>
                  <a:pt x="67" y="45"/>
                </a:lnTo>
                <a:lnTo>
                  <a:pt x="68" y="46"/>
                </a:lnTo>
                <a:lnTo>
                  <a:pt x="70" y="46"/>
                </a:lnTo>
                <a:lnTo>
                  <a:pt x="66" y="32"/>
                </a:lnTo>
                <a:lnTo>
                  <a:pt x="61" y="20"/>
                </a:lnTo>
                <a:lnTo>
                  <a:pt x="52" y="11"/>
                </a:lnTo>
                <a:lnTo>
                  <a:pt x="42" y="6"/>
                </a:lnTo>
                <a:lnTo>
                  <a:pt x="31" y="3"/>
                </a:lnTo>
                <a:lnTo>
                  <a:pt x="20" y="0"/>
                </a:lnTo>
                <a:lnTo>
                  <a:pt x="10" y="1"/>
                </a:lnTo>
                <a:lnTo>
                  <a:pt x="0" y="4"/>
                </a:lnTo>
                <a:lnTo>
                  <a:pt x="0" y="4"/>
                </a:lnTo>
                <a:lnTo>
                  <a:pt x="1" y="4"/>
                </a:lnTo>
                <a:lnTo>
                  <a:pt x="1" y="5"/>
                </a:lnTo>
                <a:lnTo>
                  <a:pt x="1" y="5"/>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p:cNvSpPr>
            <a:spLocks/>
          </p:cNvSpPr>
          <p:nvPr/>
        </p:nvSpPr>
        <p:spPr bwMode="auto">
          <a:xfrm>
            <a:off x="4740278" y="2205039"/>
            <a:ext cx="676275" cy="20638"/>
          </a:xfrm>
          <a:custGeom>
            <a:avLst/>
            <a:gdLst>
              <a:gd name="T0" fmla="*/ 15 w 426"/>
              <a:gd name="T1" fmla="*/ 13 h 13"/>
              <a:gd name="T2" fmla="*/ 40 w 426"/>
              <a:gd name="T3" fmla="*/ 13 h 13"/>
              <a:gd name="T4" fmla="*/ 65 w 426"/>
              <a:gd name="T5" fmla="*/ 12 h 13"/>
              <a:gd name="T6" fmla="*/ 90 w 426"/>
              <a:gd name="T7" fmla="*/ 10 h 13"/>
              <a:gd name="T8" fmla="*/ 116 w 426"/>
              <a:gd name="T9" fmla="*/ 10 h 13"/>
              <a:gd name="T10" fmla="*/ 143 w 426"/>
              <a:gd name="T11" fmla="*/ 10 h 13"/>
              <a:gd name="T12" fmla="*/ 171 w 426"/>
              <a:gd name="T13" fmla="*/ 9 h 13"/>
              <a:gd name="T14" fmla="*/ 198 w 426"/>
              <a:gd name="T15" fmla="*/ 9 h 13"/>
              <a:gd name="T16" fmla="*/ 224 w 426"/>
              <a:gd name="T17" fmla="*/ 9 h 13"/>
              <a:gd name="T18" fmla="*/ 252 w 426"/>
              <a:gd name="T19" fmla="*/ 8 h 13"/>
              <a:gd name="T20" fmla="*/ 278 w 426"/>
              <a:gd name="T21" fmla="*/ 8 h 13"/>
              <a:gd name="T22" fmla="*/ 306 w 426"/>
              <a:gd name="T23" fmla="*/ 8 h 13"/>
              <a:gd name="T24" fmla="*/ 332 w 426"/>
              <a:gd name="T25" fmla="*/ 8 h 13"/>
              <a:gd name="T26" fmla="*/ 359 w 426"/>
              <a:gd name="T27" fmla="*/ 6 h 13"/>
              <a:gd name="T28" fmla="*/ 386 w 426"/>
              <a:gd name="T29" fmla="*/ 6 h 13"/>
              <a:gd name="T30" fmla="*/ 413 w 426"/>
              <a:gd name="T31" fmla="*/ 4 h 13"/>
              <a:gd name="T32" fmla="*/ 426 w 426"/>
              <a:gd name="T33" fmla="*/ 3 h 13"/>
              <a:gd name="T34" fmla="*/ 425 w 426"/>
              <a:gd name="T35" fmla="*/ 0 h 13"/>
              <a:gd name="T36" fmla="*/ 411 w 426"/>
              <a:gd name="T37" fmla="*/ 0 h 13"/>
              <a:gd name="T38" fmla="*/ 384 w 426"/>
              <a:gd name="T39" fmla="*/ 0 h 13"/>
              <a:gd name="T40" fmla="*/ 356 w 426"/>
              <a:gd name="T41" fmla="*/ 0 h 13"/>
              <a:gd name="T42" fmla="*/ 329 w 426"/>
              <a:gd name="T43" fmla="*/ 1 h 13"/>
              <a:gd name="T44" fmla="*/ 302 w 426"/>
              <a:gd name="T45" fmla="*/ 1 h 13"/>
              <a:gd name="T46" fmla="*/ 275 w 426"/>
              <a:gd name="T47" fmla="*/ 2 h 13"/>
              <a:gd name="T48" fmla="*/ 249 w 426"/>
              <a:gd name="T49" fmla="*/ 3 h 13"/>
              <a:gd name="T50" fmla="*/ 221 w 426"/>
              <a:gd name="T51" fmla="*/ 4 h 13"/>
              <a:gd name="T52" fmla="*/ 195 w 426"/>
              <a:gd name="T53" fmla="*/ 4 h 13"/>
              <a:gd name="T54" fmla="*/ 167 w 426"/>
              <a:gd name="T55" fmla="*/ 4 h 13"/>
              <a:gd name="T56" fmla="*/ 140 w 426"/>
              <a:gd name="T57" fmla="*/ 5 h 13"/>
              <a:gd name="T58" fmla="*/ 112 w 426"/>
              <a:gd name="T59" fmla="*/ 5 h 13"/>
              <a:gd name="T60" fmla="*/ 87 w 426"/>
              <a:gd name="T61" fmla="*/ 6 h 13"/>
              <a:gd name="T62" fmla="*/ 62 w 426"/>
              <a:gd name="T63" fmla="*/ 8 h 13"/>
              <a:gd name="T64" fmla="*/ 38 w 426"/>
              <a:gd name="T65" fmla="*/ 10 h 13"/>
              <a:gd name="T66" fmla="*/ 12 w 426"/>
              <a:gd name="T67" fmla="*/ 10 h 13"/>
              <a:gd name="T68" fmla="*/ 0 w 426"/>
              <a:gd name="T69" fmla="*/ 10 h 13"/>
              <a:gd name="T70" fmla="*/ 2 w 426"/>
              <a:gd name="T71" fmla="*/ 12 h 13"/>
              <a:gd name="T72" fmla="*/ 3 w 426"/>
              <a:gd name="T7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6" h="13">
                <a:moveTo>
                  <a:pt x="3" y="12"/>
                </a:moveTo>
                <a:lnTo>
                  <a:pt x="15" y="13"/>
                </a:lnTo>
                <a:lnTo>
                  <a:pt x="28" y="13"/>
                </a:lnTo>
                <a:lnTo>
                  <a:pt x="40" y="13"/>
                </a:lnTo>
                <a:lnTo>
                  <a:pt x="53" y="12"/>
                </a:lnTo>
                <a:lnTo>
                  <a:pt x="65" y="12"/>
                </a:lnTo>
                <a:lnTo>
                  <a:pt x="77" y="11"/>
                </a:lnTo>
                <a:lnTo>
                  <a:pt x="90" y="10"/>
                </a:lnTo>
                <a:lnTo>
                  <a:pt x="103" y="10"/>
                </a:lnTo>
                <a:lnTo>
                  <a:pt x="116" y="10"/>
                </a:lnTo>
                <a:lnTo>
                  <a:pt x="130" y="10"/>
                </a:lnTo>
                <a:lnTo>
                  <a:pt x="143" y="10"/>
                </a:lnTo>
                <a:lnTo>
                  <a:pt x="157" y="9"/>
                </a:lnTo>
                <a:lnTo>
                  <a:pt x="171" y="9"/>
                </a:lnTo>
                <a:lnTo>
                  <a:pt x="184" y="9"/>
                </a:lnTo>
                <a:lnTo>
                  <a:pt x="198" y="9"/>
                </a:lnTo>
                <a:lnTo>
                  <a:pt x="211" y="9"/>
                </a:lnTo>
                <a:lnTo>
                  <a:pt x="224" y="9"/>
                </a:lnTo>
                <a:lnTo>
                  <a:pt x="238" y="8"/>
                </a:lnTo>
                <a:lnTo>
                  <a:pt x="252" y="8"/>
                </a:lnTo>
                <a:lnTo>
                  <a:pt x="265" y="8"/>
                </a:lnTo>
                <a:lnTo>
                  <a:pt x="278" y="8"/>
                </a:lnTo>
                <a:lnTo>
                  <a:pt x="291" y="8"/>
                </a:lnTo>
                <a:lnTo>
                  <a:pt x="306" y="8"/>
                </a:lnTo>
                <a:lnTo>
                  <a:pt x="319" y="8"/>
                </a:lnTo>
                <a:lnTo>
                  <a:pt x="332" y="8"/>
                </a:lnTo>
                <a:lnTo>
                  <a:pt x="346" y="8"/>
                </a:lnTo>
                <a:lnTo>
                  <a:pt x="359" y="6"/>
                </a:lnTo>
                <a:lnTo>
                  <a:pt x="373" y="6"/>
                </a:lnTo>
                <a:lnTo>
                  <a:pt x="386" y="6"/>
                </a:lnTo>
                <a:lnTo>
                  <a:pt x="400" y="5"/>
                </a:lnTo>
                <a:lnTo>
                  <a:pt x="413" y="4"/>
                </a:lnTo>
                <a:lnTo>
                  <a:pt x="426" y="3"/>
                </a:lnTo>
                <a:lnTo>
                  <a:pt x="426" y="3"/>
                </a:lnTo>
                <a:lnTo>
                  <a:pt x="426" y="1"/>
                </a:lnTo>
                <a:lnTo>
                  <a:pt x="425" y="0"/>
                </a:lnTo>
                <a:lnTo>
                  <a:pt x="424" y="0"/>
                </a:lnTo>
                <a:lnTo>
                  <a:pt x="411" y="0"/>
                </a:lnTo>
                <a:lnTo>
                  <a:pt x="397" y="0"/>
                </a:lnTo>
                <a:lnTo>
                  <a:pt x="384" y="0"/>
                </a:lnTo>
                <a:lnTo>
                  <a:pt x="370" y="0"/>
                </a:lnTo>
                <a:lnTo>
                  <a:pt x="356" y="0"/>
                </a:lnTo>
                <a:lnTo>
                  <a:pt x="343" y="0"/>
                </a:lnTo>
                <a:lnTo>
                  <a:pt x="329" y="1"/>
                </a:lnTo>
                <a:lnTo>
                  <a:pt x="316" y="1"/>
                </a:lnTo>
                <a:lnTo>
                  <a:pt x="302" y="1"/>
                </a:lnTo>
                <a:lnTo>
                  <a:pt x="288" y="2"/>
                </a:lnTo>
                <a:lnTo>
                  <a:pt x="275" y="2"/>
                </a:lnTo>
                <a:lnTo>
                  <a:pt x="262" y="2"/>
                </a:lnTo>
                <a:lnTo>
                  <a:pt x="249" y="3"/>
                </a:lnTo>
                <a:lnTo>
                  <a:pt x="234" y="3"/>
                </a:lnTo>
                <a:lnTo>
                  <a:pt x="221" y="4"/>
                </a:lnTo>
                <a:lnTo>
                  <a:pt x="208" y="4"/>
                </a:lnTo>
                <a:lnTo>
                  <a:pt x="195" y="4"/>
                </a:lnTo>
                <a:lnTo>
                  <a:pt x="181" y="4"/>
                </a:lnTo>
                <a:lnTo>
                  <a:pt x="167" y="4"/>
                </a:lnTo>
                <a:lnTo>
                  <a:pt x="154" y="4"/>
                </a:lnTo>
                <a:lnTo>
                  <a:pt x="140" y="5"/>
                </a:lnTo>
                <a:lnTo>
                  <a:pt x="127" y="5"/>
                </a:lnTo>
                <a:lnTo>
                  <a:pt x="112" y="5"/>
                </a:lnTo>
                <a:lnTo>
                  <a:pt x="99" y="5"/>
                </a:lnTo>
                <a:lnTo>
                  <a:pt x="87" y="6"/>
                </a:lnTo>
                <a:lnTo>
                  <a:pt x="75" y="8"/>
                </a:lnTo>
                <a:lnTo>
                  <a:pt x="62" y="8"/>
                </a:lnTo>
                <a:lnTo>
                  <a:pt x="50" y="9"/>
                </a:lnTo>
                <a:lnTo>
                  <a:pt x="38" y="10"/>
                </a:lnTo>
                <a:lnTo>
                  <a:pt x="26" y="10"/>
                </a:lnTo>
                <a:lnTo>
                  <a:pt x="12" y="10"/>
                </a:lnTo>
                <a:lnTo>
                  <a:pt x="0" y="10"/>
                </a:lnTo>
                <a:lnTo>
                  <a:pt x="0" y="10"/>
                </a:lnTo>
                <a:lnTo>
                  <a:pt x="2" y="11"/>
                </a:lnTo>
                <a:lnTo>
                  <a:pt x="2" y="12"/>
                </a:lnTo>
                <a:lnTo>
                  <a:pt x="3" y="12"/>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2"/>
          <p:cNvSpPr>
            <a:spLocks/>
          </p:cNvSpPr>
          <p:nvPr/>
        </p:nvSpPr>
        <p:spPr bwMode="auto">
          <a:xfrm>
            <a:off x="4740278" y="2133602"/>
            <a:ext cx="100013" cy="63500"/>
          </a:xfrm>
          <a:custGeom>
            <a:avLst/>
            <a:gdLst>
              <a:gd name="T0" fmla="*/ 4 w 63"/>
              <a:gd name="T1" fmla="*/ 40 h 40"/>
              <a:gd name="T2" fmla="*/ 4 w 63"/>
              <a:gd name="T3" fmla="*/ 32 h 40"/>
              <a:gd name="T4" fmla="*/ 8 w 63"/>
              <a:gd name="T5" fmla="*/ 24 h 40"/>
              <a:gd name="T6" fmla="*/ 14 w 63"/>
              <a:gd name="T7" fmla="*/ 17 h 40"/>
              <a:gd name="T8" fmla="*/ 21 w 63"/>
              <a:gd name="T9" fmla="*/ 13 h 40"/>
              <a:gd name="T10" fmla="*/ 27 w 63"/>
              <a:gd name="T11" fmla="*/ 10 h 40"/>
              <a:gd name="T12" fmla="*/ 31 w 63"/>
              <a:gd name="T13" fmla="*/ 8 h 40"/>
              <a:gd name="T14" fmla="*/ 37 w 63"/>
              <a:gd name="T15" fmla="*/ 6 h 40"/>
              <a:gd name="T16" fmla="*/ 41 w 63"/>
              <a:gd name="T17" fmla="*/ 5 h 40"/>
              <a:gd name="T18" fmla="*/ 47 w 63"/>
              <a:gd name="T19" fmla="*/ 5 h 40"/>
              <a:gd name="T20" fmla="*/ 51 w 63"/>
              <a:gd name="T21" fmla="*/ 5 h 40"/>
              <a:gd name="T22" fmla="*/ 56 w 63"/>
              <a:gd name="T23" fmla="*/ 6 h 40"/>
              <a:gd name="T24" fmla="*/ 62 w 63"/>
              <a:gd name="T25" fmla="*/ 8 h 40"/>
              <a:gd name="T26" fmla="*/ 63 w 63"/>
              <a:gd name="T27" fmla="*/ 8 h 40"/>
              <a:gd name="T28" fmla="*/ 62 w 63"/>
              <a:gd name="T29" fmla="*/ 6 h 40"/>
              <a:gd name="T30" fmla="*/ 61 w 63"/>
              <a:gd name="T31" fmla="*/ 5 h 40"/>
              <a:gd name="T32" fmla="*/ 60 w 63"/>
              <a:gd name="T33" fmla="*/ 4 h 40"/>
              <a:gd name="T34" fmla="*/ 55 w 63"/>
              <a:gd name="T35" fmla="*/ 2 h 40"/>
              <a:gd name="T36" fmla="*/ 50 w 63"/>
              <a:gd name="T37" fmla="*/ 1 h 40"/>
              <a:gd name="T38" fmla="*/ 44 w 63"/>
              <a:gd name="T39" fmla="*/ 0 h 40"/>
              <a:gd name="T40" fmla="*/ 40 w 63"/>
              <a:gd name="T41" fmla="*/ 0 h 40"/>
              <a:gd name="T42" fmla="*/ 34 w 63"/>
              <a:gd name="T43" fmla="*/ 0 h 40"/>
              <a:gd name="T44" fmla="*/ 29 w 63"/>
              <a:gd name="T45" fmla="*/ 1 h 40"/>
              <a:gd name="T46" fmla="*/ 23 w 63"/>
              <a:gd name="T47" fmla="*/ 3 h 40"/>
              <a:gd name="T48" fmla="*/ 19 w 63"/>
              <a:gd name="T49" fmla="*/ 6 h 40"/>
              <a:gd name="T50" fmla="*/ 11 w 63"/>
              <a:gd name="T51" fmla="*/ 13 h 40"/>
              <a:gd name="T52" fmla="*/ 4 w 63"/>
              <a:gd name="T53" fmla="*/ 20 h 40"/>
              <a:gd name="T54" fmla="*/ 0 w 63"/>
              <a:gd name="T55" fmla="*/ 28 h 40"/>
              <a:gd name="T56" fmla="*/ 2 w 63"/>
              <a:gd name="T57" fmla="*/ 39 h 40"/>
              <a:gd name="T58" fmla="*/ 2 w 63"/>
              <a:gd name="T59" fmla="*/ 39 h 40"/>
              <a:gd name="T60" fmla="*/ 3 w 63"/>
              <a:gd name="T61" fmla="*/ 40 h 40"/>
              <a:gd name="T62" fmla="*/ 4 w 63"/>
              <a:gd name="T63" fmla="*/ 40 h 40"/>
              <a:gd name="T64" fmla="*/ 4 w 63"/>
              <a:gd name="T65" fmla="*/ 40 h 40"/>
              <a:gd name="T66" fmla="*/ 4 w 63"/>
              <a:gd name="T6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40">
                <a:moveTo>
                  <a:pt x="4" y="40"/>
                </a:moveTo>
                <a:lnTo>
                  <a:pt x="4" y="32"/>
                </a:lnTo>
                <a:lnTo>
                  <a:pt x="8" y="24"/>
                </a:lnTo>
                <a:lnTo>
                  <a:pt x="14" y="17"/>
                </a:lnTo>
                <a:lnTo>
                  <a:pt x="21" y="13"/>
                </a:lnTo>
                <a:lnTo>
                  <a:pt x="27" y="10"/>
                </a:lnTo>
                <a:lnTo>
                  <a:pt x="31" y="8"/>
                </a:lnTo>
                <a:lnTo>
                  <a:pt x="37" y="6"/>
                </a:lnTo>
                <a:lnTo>
                  <a:pt x="41" y="5"/>
                </a:lnTo>
                <a:lnTo>
                  <a:pt x="47" y="5"/>
                </a:lnTo>
                <a:lnTo>
                  <a:pt x="51" y="5"/>
                </a:lnTo>
                <a:lnTo>
                  <a:pt x="56" y="6"/>
                </a:lnTo>
                <a:lnTo>
                  <a:pt x="62" y="8"/>
                </a:lnTo>
                <a:lnTo>
                  <a:pt x="63" y="8"/>
                </a:lnTo>
                <a:lnTo>
                  <a:pt x="62" y="6"/>
                </a:lnTo>
                <a:lnTo>
                  <a:pt x="61" y="5"/>
                </a:lnTo>
                <a:lnTo>
                  <a:pt x="60" y="4"/>
                </a:lnTo>
                <a:lnTo>
                  <a:pt x="55" y="2"/>
                </a:lnTo>
                <a:lnTo>
                  <a:pt x="50" y="1"/>
                </a:lnTo>
                <a:lnTo>
                  <a:pt x="44" y="0"/>
                </a:lnTo>
                <a:lnTo>
                  <a:pt x="40" y="0"/>
                </a:lnTo>
                <a:lnTo>
                  <a:pt x="34" y="0"/>
                </a:lnTo>
                <a:lnTo>
                  <a:pt x="29" y="1"/>
                </a:lnTo>
                <a:lnTo>
                  <a:pt x="23" y="3"/>
                </a:lnTo>
                <a:lnTo>
                  <a:pt x="19" y="6"/>
                </a:lnTo>
                <a:lnTo>
                  <a:pt x="11" y="13"/>
                </a:lnTo>
                <a:lnTo>
                  <a:pt x="4" y="20"/>
                </a:lnTo>
                <a:lnTo>
                  <a:pt x="0" y="28"/>
                </a:lnTo>
                <a:lnTo>
                  <a:pt x="2" y="39"/>
                </a:lnTo>
                <a:lnTo>
                  <a:pt x="2" y="39"/>
                </a:lnTo>
                <a:lnTo>
                  <a:pt x="3" y="40"/>
                </a:lnTo>
                <a:lnTo>
                  <a:pt x="4" y="40"/>
                </a:lnTo>
                <a:lnTo>
                  <a:pt x="4" y="40"/>
                </a:lnTo>
                <a:lnTo>
                  <a:pt x="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3"/>
          <p:cNvSpPr>
            <a:spLocks/>
          </p:cNvSpPr>
          <p:nvPr/>
        </p:nvSpPr>
        <p:spPr bwMode="auto">
          <a:xfrm>
            <a:off x="4837115" y="2058989"/>
            <a:ext cx="174625" cy="84138"/>
          </a:xfrm>
          <a:custGeom>
            <a:avLst/>
            <a:gdLst>
              <a:gd name="T0" fmla="*/ 107 w 110"/>
              <a:gd name="T1" fmla="*/ 8 h 53"/>
              <a:gd name="T2" fmla="*/ 100 w 110"/>
              <a:gd name="T3" fmla="*/ 4 h 53"/>
              <a:gd name="T4" fmla="*/ 92 w 110"/>
              <a:gd name="T5" fmla="*/ 2 h 53"/>
              <a:gd name="T6" fmla="*/ 84 w 110"/>
              <a:gd name="T7" fmla="*/ 0 h 53"/>
              <a:gd name="T8" fmla="*/ 76 w 110"/>
              <a:gd name="T9" fmla="*/ 0 h 53"/>
              <a:gd name="T10" fmla="*/ 68 w 110"/>
              <a:gd name="T11" fmla="*/ 0 h 53"/>
              <a:gd name="T12" fmla="*/ 60 w 110"/>
              <a:gd name="T13" fmla="*/ 2 h 53"/>
              <a:gd name="T14" fmla="*/ 51 w 110"/>
              <a:gd name="T15" fmla="*/ 5 h 53"/>
              <a:gd name="T16" fmla="*/ 44 w 110"/>
              <a:gd name="T17" fmla="*/ 8 h 53"/>
              <a:gd name="T18" fmla="*/ 37 w 110"/>
              <a:gd name="T19" fmla="*/ 12 h 53"/>
              <a:gd name="T20" fmla="*/ 29 w 110"/>
              <a:gd name="T21" fmla="*/ 16 h 53"/>
              <a:gd name="T22" fmla="*/ 23 w 110"/>
              <a:gd name="T23" fmla="*/ 21 h 53"/>
              <a:gd name="T24" fmla="*/ 15 w 110"/>
              <a:gd name="T25" fmla="*/ 25 h 53"/>
              <a:gd name="T26" fmla="*/ 10 w 110"/>
              <a:gd name="T27" fmla="*/ 30 h 53"/>
              <a:gd name="T28" fmla="*/ 4 w 110"/>
              <a:gd name="T29" fmla="*/ 37 h 53"/>
              <a:gd name="T30" fmla="*/ 1 w 110"/>
              <a:gd name="T31" fmla="*/ 45 h 53"/>
              <a:gd name="T32" fmla="*/ 0 w 110"/>
              <a:gd name="T33" fmla="*/ 52 h 53"/>
              <a:gd name="T34" fmla="*/ 0 w 110"/>
              <a:gd name="T35" fmla="*/ 52 h 53"/>
              <a:gd name="T36" fmla="*/ 0 w 110"/>
              <a:gd name="T37" fmla="*/ 52 h 53"/>
              <a:gd name="T38" fmla="*/ 0 w 110"/>
              <a:gd name="T39" fmla="*/ 53 h 53"/>
              <a:gd name="T40" fmla="*/ 0 w 110"/>
              <a:gd name="T41" fmla="*/ 53 h 53"/>
              <a:gd name="T42" fmla="*/ 2 w 110"/>
              <a:gd name="T43" fmla="*/ 47 h 53"/>
              <a:gd name="T44" fmla="*/ 5 w 110"/>
              <a:gd name="T45" fmla="*/ 42 h 53"/>
              <a:gd name="T46" fmla="*/ 10 w 110"/>
              <a:gd name="T47" fmla="*/ 38 h 53"/>
              <a:gd name="T48" fmla="*/ 14 w 110"/>
              <a:gd name="T49" fmla="*/ 34 h 53"/>
              <a:gd name="T50" fmla="*/ 18 w 110"/>
              <a:gd name="T51" fmla="*/ 30 h 53"/>
              <a:gd name="T52" fmla="*/ 24 w 110"/>
              <a:gd name="T53" fmla="*/ 27 h 53"/>
              <a:gd name="T54" fmla="*/ 29 w 110"/>
              <a:gd name="T55" fmla="*/ 24 h 53"/>
              <a:gd name="T56" fmla="*/ 35 w 110"/>
              <a:gd name="T57" fmla="*/ 21 h 53"/>
              <a:gd name="T58" fmla="*/ 44 w 110"/>
              <a:gd name="T59" fmla="*/ 16 h 53"/>
              <a:gd name="T60" fmla="*/ 54 w 110"/>
              <a:gd name="T61" fmla="*/ 12 h 53"/>
              <a:gd name="T62" fmla="*/ 62 w 110"/>
              <a:gd name="T63" fmla="*/ 8 h 53"/>
              <a:gd name="T64" fmla="*/ 71 w 110"/>
              <a:gd name="T65" fmla="*/ 6 h 53"/>
              <a:gd name="T66" fmla="*/ 80 w 110"/>
              <a:gd name="T67" fmla="*/ 5 h 53"/>
              <a:gd name="T68" fmla="*/ 89 w 110"/>
              <a:gd name="T69" fmla="*/ 5 h 53"/>
              <a:gd name="T70" fmla="*/ 99 w 110"/>
              <a:gd name="T71" fmla="*/ 7 h 53"/>
              <a:gd name="T72" fmla="*/ 109 w 110"/>
              <a:gd name="T73" fmla="*/ 12 h 53"/>
              <a:gd name="T74" fmla="*/ 110 w 110"/>
              <a:gd name="T75" fmla="*/ 12 h 53"/>
              <a:gd name="T76" fmla="*/ 110 w 110"/>
              <a:gd name="T77" fmla="*/ 11 h 53"/>
              <a:gd name="T78" fmla="*/ 109 w 110"/>
              <a:gd name="T79" fmla="*/ 10 h 53"/>
              <a:gd name="T80" fmla="*/ 107 w 110"/>
              <a:gd name="T81"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53">
                <a:moveTo>
                  <a:pt x="107" y="8"/>
                </a:moveTo>
                <a:lnTo>
                  <a:pt x="100" y="4"/>
                </a:lnTo>
                <a:lnTo>
                  <a:pt x="92" y="2"/>
                </a:lnTo>
                <a:lnTo>
                  <a:pt x="84" y="0"/>
                </a:lnTo>
                <a:lnTo>
                  <a:pt x="76" y="0"/>
                </a:lnTo>
                <a:lnTo>
                  <a:pt x="68" y="0"/>
                </a:lnTo>
                <a:lnTo>
                  <a:pt x="60" y="2"/>
                </a:lnTo>
                <a:lnTo>
                  <a:pt x="51" y="5"/>
                </a:lnTo>
                <a:lnTo>
                  <a:pt x="44" y="8"/>
                </a:lnTo>
                <a:lnTo>
                  <a:pt x="37" y="12"/>
                </a:lnTo>
                <a:lnTo>
                  <a:pt x="29" y="16"/>
                </a:lnTo>
                <a:lnTo>
                  <a:pt x="23" y="21"/>
                </a:lnTo>
                <a:lnTo>
                  <a:pt x="15" y="25"/>
                </a:lnTo>
                <a:lnTo>
                  <a:pt x="10" y="30"/>
                </a:lnTo>
                <a:lnTo>
                  <a:pt x="4" y="37"/>
                </a:lnTo>
                <a:lnTo>
                  <a:pt x="1" y="45"/>
                </a:lnTo>
                <a:lnTo>
                  <a:pt x="0" y="52"/>
                </a:lnTo>
                <a:lnTo>
                  <a:pt x="0" y="52"/>
                </a:lnTo>
                <a:lnTo>
                  <a:pt x="0" y="52"/>
                </a:lnTo>
                <a:lnTo>
                  <a:pt x="0" y="53"/>
                </a:lnTo>
                <a:lnTo>
                  <a:pt x="0" y="53"/>
                </a:lnTo>
                <a:lnTo>
                  <a:pt x="2" y="47"/>
                </a:lnTo>
                <a:lnTo>
                  <a:pt x="5" y="42"/>
                </a:lnTo>
                <a:lnTo>
                  <a:pt x="10" y="38"/>
                </a:lnTo>
                <a:lnTo>
                  <a:pt x="14" y="34"/>
                </a:lnTo>
                <a:lnTo>
                  <a:pt x="18" y="30"/>
                </a:lnTo>
                <a:lnTo>
                  <a:pt x="24" y="27"/>
                </a:lnTo>
                <a:lnTo>
                  <a:pt x="29" y="24"/>
                </a:lnTo>
                <a:lnTo>
                  <a:pt x="35" y="21"/>
                </a:lnTo>
                <a:lnTo>
                  <a:pt x="44" y="16"/>
                </a:lnTo>
                <a:lnTo>
                  <a:pt x="54" y="12"/>
                </a:lnTo>
                <a:lnTo>
                  <a:pt x="62" y="8"/>
                </a:lnTo>
                <a:lnTo>
                  <a:pt x="71" y="6"/>
                </a:lnTo>
                <a:lnTo>
                  <a:pt x="80" y="5"/>
                </a:lnTo>
                <a:lnTo>
                  <a:pt x="89" y="5"/>
                </a:lnTo>
                <a:lnTo>
                  <a:pt x="99" y="7"/>
                </a:lnTo>
                <a:lnTo>
                  <a:pt x="109" y="12"/>
                </a:lnTo>
                <a:lnTo>
                  <a:pt x="110" y="12"/>
                </a:lnTo>
                <a:lnTo>
                  <a:pt x="110" y="11"/>
                </a:lnTo>
                <a:lnTo>
                  <a:pt x="109" y="10"/>
                </a:lnTo>
                <a:lnTo>
                  <a:pt x="10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4"/>
          <p:cNvSpPr>
            <a:spLocks/>
          </p:cNvSpPr>
          <p:nvPr/>
        </p:nvSpPr>
        <p:spPr bwMode="auto">
          <a:xfrm>
            <a:off x="4992690" y="2022477"/>
            <a:ext cx="179388" cy="52388"/>
          </a:xfrm>
          <a:custGeom>
            <a:avLst/>
            <a:gdLst>
              <a:gd name="T0" fmla="*/ 1 w 113"/>
              <a:gd name="T1" fmla="*/ 33 h 33"/>
              <a:gd name="T2" fmla="*/ 4 w 113"/>
              <a:gd name="T3" fmla="*/ 26 h 33"/>
              <a:gd name="T4" fmla="*/ 8 w 113"/>
              <a:gd name="T5" fmla="*/ 22 h 33"/>
              <a:gd name="T6" fmla="*/ 14 w 113"/>
              <a:gd name="T7" fmla="*/ 17 h 33"/>
              <a:gd name="T8" fmla="*/ 20 w 113"/>
              <a:gd name="T9" fmla="*/ 13 h 33"/>
              <a:gd name="T10" fmla="*/ 27 w 113"/>
              <a:gd name="T11" fmla="*/ 11 h 33"/>
              <a:gd name="T12" fmla="*/ 34 w 113"/>
              <a:gd name="T13" fmla="*/ 7 h 33"/>
              <a:gd name="T14" fmla="*/ 41 w 113"/>
              <a:gd name="T15" fmla="*/ 6 h 33"/>
              <a:gd name="T16" fmla="*/ 48 w 113"/>
              <a:gd name="T17" fmla="*/ 5 h 33"/>
              <a:gd name="T18" fmla="*/ 57 w 113"/>
              <a:gd name="T19" fmla="*/ 4 h 33"/>
              <a:gd name="T20" fmla="*/ 65 w 113"/>
              <a:gd name="T21" fmla="*/ 4 h 33"/>
              <a:gd name="T22" fmla="*/ 74 w 113"/>
              <a:gd name="T23" fmla="*/ 5 h 33"/>
              <a:gd name="T24" fmla="*/ 82 w 113"/>
              <a:gd name="T25" fmla="*/ 7 h 33"/>
              <a:gd name="T26" fmla="*/ 90 w 113"/>
              <a:gd name="T27" fmla="*/ 11 h 33"/>
              <a:gd name="T28" fmla="*/ 97 w 113"/>
              <a:gd name="T29" fmla="*/ 15 h 33"/>
              <a:gd name="T30" fmla="*/ 104 w 113"/>
              <a:gd name="T31" fmla="*/ 19 h 33"/>
              <a:gd name="T32" fmla="*/ 110 w 113"/>
              <a:gd name="T33" fmla="*/ 26 h 33"/>
              <a:gd name="T34" fmla="*/ 112 w 113"/>
              <a:gd name="T35" fmla="*/ 27 h 33"/>
              <a:gd name="T36" fmla="*/ 113 w 113"/>
              <a:gd name="T37" fmla="*/ 27 h 33"/>
              <a:gd name="T38" fmla="*/ 113 w 113"/>
              <a:gd name="T39" fmla="*/ 27 h 33"/>
              <a:gd name="T40" fmla="*/ 113 w 113"/>
              <a:gd name="T41" fmla="*/ 26 h 33"/>
              <a:gd name="T42" fmla="*/ 108 w 113"/>
              <a:gd name="T43" fmla="*/ 19 h 33"/>
              <a:gd name="T44" fmla="*/ 103 w 113"/>
              <a:gd name="T45" fmla="*/ 14 h 33"/>
              <a:gd name="T46" fmla="*/ 96 w 113"/>
              <a:gd name="T47" fmla="*/ 9 h 33"/>
              <a:gd name="T48" fmla="*/ 91 w 113"/>
              <a:gd name="T49" fmla="*/ 6 h 33"/>
              <a:gd name="T50" fmla="*/ 83 w 113"/>
              <a:gd name="T51" fmla="*/ 4 h 33"/>
              <a:gd name="T52" fmla="*/ 76 w 113"/>
              <a:gd name="T53" fmla="*/ 2 h 33"/>
              <a:gd name="T54" fmla="*/ 69 w 113"/>
              <a:gd name="T55" fmla="*/ 1 h 33"/>
              <a:gd name="T56" fmla="*/ 61 w 113"/>
              <a:gd name="T57" fmla="*/ 0 h 33"/>
              <a:gd name="T58" fmla="*/ 52 w 113"/>
              <a:gd name="T59" fmla="*/ 0 h 33"/>
              <a:gd name="T60" fmla="*/ 42 w 113"/>
              <a:gd name="T61" fmla="*/ 0 h 33"/>
              <a:gd name="T62" fmla="*/ 32 w 113"/>
              <a:gd name="T63" fmla="*/ 2 h 33"/>
              <a:gd name="T64" fmla="*/ 24 w 113"/>
              <a:gd name="T65" fmla="*/ 5 h 33"/>
              <a:gd name="T66" fmla="*/ 15 w 113"/>
              <a:gd name="T67" fmla="*/ 9 h 33"/>
              <a:gd name="T68" fmla="*/ 8 w 113"/>
              <a:gd name="T69" fmla="*/ 15 h 33"/>
              <a:gd name="T70" fmla="*/ 3 w 113"/>
              <a:gd name="T71" fmla="*/ 23 h 33"/>
              <a:gd name="T72" fmla="*/ 0 w 113"/>
              <a:gd name="T73" fmla="*/ 31 h 33"/>
              <a:gd name="T74" fmla="*/ 0 w 113"/>
              <a:gd name="T75" fmla="*/ 31 h 33"/>
              <a:gd name="T76" fmla="*/ 1 w 113"/>
              <a:gd name="T77" fmla="*/ 31 h 33"/>
              <a:gd name="T78" fmla="*/ 1 w 113"/>
              <a:gd name="T79" fmla="*/ 33 h 33"/>
              <a:gd name="T80" fmla="*/ 1 w 113"/>
              <a:gd name="T81" fmla="*/ 33 h 33"/>
              <a:gd name="T82" fmla="*/ 1 w 113"/>
              <a:gd name="T8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33">
                <a:moveTo>
                  <a:pt x="1" y="33"/>
                </a:moveTo>
                <a:lnTo>
                  <a:pt x="4" y="26"/>
                </a:lnTo>
                <a:lnTo>
                  <a:pt x="8" y="22"/>
                </a:lnTo>
                <a:lnTo>
                  <a:pt x="14" y="17"/>
                </a:lnTo>
                <a:lnTo>
                  <a:pt x="20" y="13"/>
                </a:lnTo>
                <a:lnTo>
                  <a:pt x="27" y="11"/>
                </a:lnTo>
                <a:lnTo>
                  <a:pt x="34" y="7"/>
                </a:lnTo>
                <a:lnTo>
                  <a:pt x="41" y="6"/>
                </a:lnTo>
                <a:lnTo>
                  <a:pt x="48" y="5"/>
                </a:lnTo>
                <a:lnTo>
                  <a:pt x="57" y="4"/>
                </a:lnTo>
                <a:lnTo>
                  <a:pt x="65" y="4"/>
                </a:lnTo>
                <a:lnTo>
                  <a:pt x="74" y="5"/>
                </a:lnTo>
                <a:lnTo>
                  <a:pt x="82" y="7"/>
                </a:lnTo>
                <a:lnTo>
                  <a:pt x="90" y="11"/>
                </a:lnTo>
                <a:lnTo>
                  <a:pt x="97" y="15"/>
                </a:lnTo>
                <a:lnTo>
                  <a:pt x="104" y="19"/>
                </a:lnTo>
                <a:lnTo>
                  <a:pt x="110" y="26"/>
                </a:lnTo>
                <a:lnTo>
                  <a:pt x="112" y="27"/>
                </a:lnTo>
                <a:lnTo>
                  <a:pt x="113" y="27"/>
                </a:lnTo>
                <a:lnTo>
                  <a:pt x="113" y="27"/>
                </a:lnTo>
                <a:lnTo>
                  <a:pt x="113" y="26"/>
                </a:lnTo>
                <a:lnTo>
                  <a:pt x="108" y="19"/>
                </a:lnTo>
                <a:lnTo>
                  <a:pt x="103" y="14"/>
                </a:lnTo>
                <a:lnTo>
                  <a:pt x="96" y="9"/>
                </a:lnTo>
                <a:lnTo>
                  <a:pt x="91" y="6"/>
                </a:lnTo>
                <a:lnTo>
                  <a:pt x="83" y="4"/>
                </a:lnTo>
                <a:lnTo>
                  <a:pt x="76" y="2"/>
                </a:lnTo>
                <a:lnTo>
                  <a:pt x="69" y="1"/>
                </a:lnTo>
                <a:lnTo>
                  <a:pt x="61" y="0"/>
                </a:lnTo>
                <a:lnTo>
                  <a:pt x="52" y="0"/>
                </a:lnTo>
                <a:lnTo>
                  <a:pt x="42" y="0"/>
                </a:lnTo>
                <a:lnTo>
                  <a:pt x="32" y="2"/>
                </a:lnTo>
                <a:lnTo>
                  <a:pt x="24" y="5"/>
                </a:lnTo>
                <a:lnTo>
                  <a:pt x="15" y="9"/>
                </a:lnTo>
                <a:lnTo>
                  <a:pt x="8" y="15"/>
                </a:lnTo>
                <a:lnTo>
                  <a:pt x="3" y="23"/>
                </a:lnTo>
                <a:lnTo>
                  <a:pt x="0" y="31"/>
                </a:lnTo>
                <a:lnTo>
                  <a:pt x="0" y="31"/>
                </a:lnTo>
                <a:lnTo>
                  <a:pt x="1" y="31"/>
                </a:lnTo>
                <a:lnTo>
                  <a:pt x="1" y="33"/>
                </a:lnTo>
                <a:lnTo>
                  <a:pt x="1" y="33"/>
                </a:lnTo>
                <a:lnTo>
                  <a:pt x="1"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p:cNvSpPr>
            <a:spLocks/>
          </p:cNvSpPr>
          <p:nvPr/>
        </p:nvSpPr>
        <p:spPr bwMode="auto">
          <a:xfrm>
            <a:off x="5170490" y="2046289"/>
            <a:ext cx="66675" cy="76200"/>
          </a:xfrm>
          <a:custGeom>
            <a:avLst/>
            <a:gdLst>
              <a:gd name="T0" fmla="*/ 1 w 42"/>
              <a:gd name="T1" fmla="*/ 4 h 48"/>
              <a:gd name="T2" fmla="*/ 9 w 42"/>
              <a:gd name="T3" fmla="*/ 3 h 48"/>
              <a:gd name="T4" fmla="*/ 18 w 42"/>
              <a:gd name="T5" fmla="*/ 4 h 48"/>
              <a:gd name="T6" fmla="*/ 26 w 42"/>
              <a:gd name="T7" fmla="*/ 8 h 48"/>
              <a:gd name="T8" fmla="*/ 31 w 42"/>
              <a:gd name="T9" fmla="*/ 14 h 48"/>
              <a:gd name="T10" fmla="*/ 35 w 42"/>
              <a:gd name="T11" fmla="*/ 22 h 48"/>
              <a:gd name="T12" fmla="*/ 36 w 42"/>
              <a:gd name="T13" fmla="*/ 30 h 48"/>
              <a:gd name="T14" fmla="*/ 36 w 42"/>
              <a:gd name="T15" fmla="*/ 37 h 48"/>
              <a:gd name="T16" fmla="*/ 37 w 42"/>
              <a:gd name="T17" fmla="*/ 45 h 48"/>
              <a:gd name="T18" fmla="*/ 37 w 42"/>
              <a:gd name="T19" fmla="*/ 46 h 48"/>
              <a:gd name="T20" fmla="*/ 39 w 42"/>
              <a:gd name="T21" fmla="*/ 47 h 48"/>
              <a:gd name="T22" fmla="*/ 40 w 42"/>
              <a:gd name="T23" fmla="*/ 48 h 48"/>
              <a:gd name="T24" fmla="*/ 41 w 42"/>
              <a:gd name="T25" fmla="*/ 48 h 48"/>
              <a:gd name="T26" fmla="*/ 42 w 42"/>
              <a:gd name="T27" fmla="*/ 38 h 48"/>
              <a:gd name="T28" fmla="*/ 40 w 42"/>
              <a:gd name="T29" fmla="*/ 27 h 48"/>
              <a:gd name="T30" fmla="*/ 37 w 42"/>
              <a:gd name="T31" fmla="*/ 18 h 48"/>
              <a:gd name="T32" fmla="*/ 31 w 42"/>
              <a:gd name="T33" fmla="*/ 10 h 48"/>
              <a:gd name="T34" fmla="*/ 25 w 42"/>
              <a:gd name="T35" fmla="*/ 3 h 48"/>
              <a:gd name="T36" fmla="*/ 17 w 42"/>
              <a:gd name="T37" fmla="*/ 0 h 48"/>
              <a:gd name="T38" fmla="*/ 8 w 42"/>
              <a:gd name="T39" fmla="*/ 0 h 48"/>
              <a:gd name="T40" fmla="*/ 0 w 42"/>
              <a:gd name="T41" fmla="*/ 2 h 48"/>
              <a:gd name="T42" fmla="*/ 0 w 42"/>
              <a:gd name="T43" fmla="*/ 3 h 48"/>
              <a:gd name="T44" fmla="*/ 0 w 42"/>
              <a:gd name="T45" fmla="*/ 4 h 48"/>
              <a:gd name="T46" fmla="*/ 1 w 42"/>
              <a:gd name="T47" fmla="*/ 4 h 48"/>
              <a:gd name="T48" fmla="*/ 1 w 42"/>
              <a:gd name="T49" fmla="*/ 4 h 48"/>
              <a:gd name="T50" fmla="*/ 1 w 42"/>
              <a:gd name="T51"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8">
                <a:moveTo>
                  <a:pt x="1" y="4"/>
                </a:moveTo>
                <a:lnTo>
                  <a:pt x="9" y="3"/>
                </a:lnTo>
                <a:lnTo>
                  <a:pt x="18" y="4"/>
                </a:lnTo>
                <a:lnTo>
                  <a:pt x="26" y="8"/>
                </a:lnTo>
                <a:lnTo>
                  <a:pt x="31" y="14"/>
                </a:lnTo>
                <a:lnTo>
                  <a:pt x="35" y="22"/>
                </a:lnTo>
                <a:lnTo>
                  <a:pt x="36" y="30"/>
                </a:lnTo>
                <a:lnTo>
                  <a:pt x="36" y="37"/>
                </a:lnTo>
                <a:lnTo>
                  <a:pt x="37" y="45"/>
                </a:lnTo>
                <a:lnTo>
                  <a:pt x="37" y="46"/>
                </a:lnTo>
                <a:lnTo>
                  <a:pt x="39" y="47"/>
                </a:lnTo>
                <a:lnTo>
                  <a:pt x="40" y="48"/>
                </a:lnTo>
                <a:lnTo>
                  <a:pt x="41" y="48"/>
                </a:lnTo>
                <a:lnTo>
                  <a:pt x="42" y="38"/>
                </a:lnTo>
                <a:lnTo>
                  <a:pt x="40" y="27"/>
                </a:lnTo>
                <a:lnTo>
                  <a:pt x="37" y="18"/>
                </a:lnTo>
                <a:lnTo>
                  <a:pt x="31" y="10"/>
                </a:lnTo>
                <a:lnTo>
                  <a:pt x="25" y="3"/>
                </a:lnTo>
                <a:lnTo>
                  <a:pt x="17" y="0"/>
                </a:lnTo>
                <a:lnTo>
                  <a:pt x="8" y="0"/>
                </a:lnTo>
                <a:lnTo>
                  <a:pt x="0" y="2"/>
                </a:lnTo>
                <a:lnTo>
                  <a:pt x="0" y="3"/>
                </a:lnTo>
                <a:lnTo>
                  <a:pt x="0" y="4"/>
                </a:lnTo>
                <a:lnTo>
                  <a:pt x="1" y="4"/>
                </a:lnTo>
                <a:lnTo>
                  <a:pt x="1" y="4"/>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p:cNvSpPr>
            <a:spLocks/>
          </p:cNvSpPr>
          <p:nvPr/>
        </p:nvSpPr>
        <p:spPr bwMode="auto">
          <a:xfrm>
            <a:off x="5230815" y="2093914"/>
            <a:ext cx="95250" cy="57150"/>
          </a:xfrm>
          <a:custGeom>
            <a:avLst/>
            <a:gdLst>
              <a:gd name="T0" fmla="*/ 2 w 60"/>
              <a:gd name="T1" fmla="*/ 14 h 36"/>
              <a:gd name="T2" fmla="*/ 9 w 60"/>
              <a:gd name="T3" fmla="*/ 11 h 36"/>
              <a:gd name="T4" fmla="*/ 15 w 60"/>
              <a:gd name="T5" fmla="*/ 8 h 36"/>
              <a:gd name="T6" fmla="*/ 22 w 60"/>
              <a:gd name="T7" fmla="*/ 6 h 36"/>
              <a:gd name="T8" fmla="*/ 29 w 60"/>
              <a:gd name="T9" fmla="*/ 4 h 36"/>
              <a:gd name="T10" fmla="*/ 41 w 60"/>
              <a:gd name="T11" fmla="*/ 5 h 36"/>
              <a:gd name="T12" fmla="*/ 48 w 60"/>
              <a:gd name="T13" fmla="*/ 12 h 36"/>
              <a:gd name="T14" fmla="*/ 54 w 60"/>
              <a:gd name="T15" fmla="*/ 22 h 36"/>
              <a:gd name="T16" fmla="*/ 56 w 60"/>
              <a:gd name="T17" fmla="*/ 33 h 36"/>
              <a:gd name="T18" fmla="*/ 56 w 60"/>
              <a:gd name="T19" fmla="*/ 34 h 36"/>
              <a:gd name="T20" fmla="*/ 58 w 60"/>
              <a:gd name="T21" fmla="*/ 35 h 36"/>
              <a:gd name="T22" fmla="*/ 59 w 60"/>
              <a:gd name="T23" fmla="*/ 36 h 36"/>
              <a:gd name="T24" fmla="*/ 59 w 60"/>
              <a:gd name="T25" fmla="*/ 36 h 36"/>
              <a:gd name="T26" fmla="*/ 60 w 60"/>
              <a:gd name="T27" fmla="*/ 27 h 36"/>
              <a:gd name="T28" fmla="*/ 58 w 60"/>
              <a:gd name="T29" fmla="*/ 18 h 36"/>
              <a:gd name="T30" fmla="*/ 54 w 60"/>
              <a:gd name="T31" fmla="*/ 12 h 36"/>
              <a:gd name="T32" fmla="*/ 47 w 60"/>
              <a:gd name="T33" fmla="*/ 5 h 36"/>
              <a:gd name="T34" fmla="*/ 41 w 60"/>
              <a:gd name="T35" fmla="*/ 2 h 36"/>
              <a:gd name="T36" fmla="*/ 35 w 60"/>
              <a:gd name="T37" fmla="*/ 0 h 36"/>
              <a:gd name="T38" fmla="*/ 29 w 60"/>
              <a:gd name="T39" fmla="*/ 0 h 36"/>
              <a:gd name="T40" fmla="*/ 23 w 60"/>
              <a:gd name="T41" fmla="*/ 1 h 36"/>
              <a:gd name="T42" fmla="*/ 16 w 60"/>
              <a:gd name="T43" fmla="*/ 3 h 36"/>
              <a:gd name="T44" fmla="*/ 11 w 60"/>
              <a:gd name="T45" fmla="*/ 5 h 36"/>
              <a:gd name="T46" fmla="*/ 5 w 60"/>
              <a:gd name="T47" fmla="*/ 8 h 36"/>
              <a:gd name="T48" fmla="*/ 0 w 60"/>
              <a:gd name="T49" fmla="*/ 12 h 36"/>
              <a:gd name="T50" fmla="*/ 0 w 60"/>
              <a:gd name="T51" fmla="*/ 12 h 36"/>
              <a:gd name="T52" fmla="*/ 1 w 60"/>
              <a:gd name="T53" fmla="*/ 13 h 36"/>
              <a:gd name="T54" fmla="*/ 1 w 60"/>
              <a:gd name="T55" fmla="*/ 14 h 36"/>
              <a:gd name="T56" fmla="*/ 2 w 60"/>
              <a:gd name="T57" fmla="*/ 14 h 36"/>
              <a:gd name="T58" fmla="*/ 2 w 60"/>
              <a:gd name="T59"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36">
                <a:moveTo>
                  <a:pt x="2" y="14"/>
                </a:moveTo>
                <a:lnTo>
                  <a:pt x="9" y="11"/>
                </a:lnTo>
                <a:lnTo>
                  <a:pt x="15" y="8"/>
                </a:lnTo>
                <a:lnTo>
                  <a:pt x="22" y="6"/>
                </a:lnTo>
                <a:lnTo>
                  <a:pt x="29" y="4"/>
                </a:lnTo>
                <a:lnTo>
                  <a:pt x="41" y="5"/>
                </a:lnTo>
                <a:lnTo>
                  <a:pt x="48" y="12"/>
                </a:lnTo>
                <a:lnTo>
                  <a:pt x="54" y="22"/>
                </a:lnTo>
                <a:lnTo>
                  <a:pt x="56" y="33"/>
                </a:lnTo>
                <a:lnTo>
                  <a:pt x="56" y="34"/>
                </a:lnTo>
                <a:lnTo>
                  <a:pt x="58" y="35"/>
                </a:lnTo>
                <a:lnTo>
                  <a:pt x="59" y="36"/>
                </a:lnTo>
                <a:lnTo>
                  <a:pt x="59" y="36"/>
                </a:lnTo>
                <a:lnTo>
                  <a:pt x="60" y="27"/>
                </a:lnTo>
                <a:lnTo>
                  <a:pt x="58" y="18"/>
                </a:lnTo>
                <a:lnTo>
                  <a:pt x="54" y="12"/>
                </a:lnTo>
                <a:lnTo>
                  <a:pt x="47" y="5"/>
                </a:lnTo>
                <a:lnTo>
                  <a:pt x="41" y="2"/>
                </a:lnTo>
                <a:lnTo>
                  <a:pt x="35" y="0"/>
                </a:lnTo>
                <a:lnTo>
                  <a:pt x="29" y="0"/>
                </a:lnTo>
                <a:lnTo>
                  <a:pt x="23" y="1"/>
                </a:lnTo>
                <a:lnTo>
                  <a:pt x="16" y="3"/>
                </a:lnTo>
                <a:lnTo>
                  <a:pt x="11" y="5"/>
                </a:lnTo>
                <a:lnTo>
                  <a:pt x="5" y="8"/>
                </a:lnTo>
                <a:lnTo>
                  <a:pt x="0" y="12"/>
                </a:lnTo>
                <a:lnTo>
                  <a:pt x="0" y="12"/>
                </a:lnTo>
                <a:lnTo>
                  <a:pt x="1" y="13"/>
                </a:lnTo>
                <a:lnTo>
                  <a:pt x="1" y="14"/>
                </a:lnTo>
                <a:lnTo>
                  <a:pt x="2" y="14"/>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p:cNvSpPr>
            <a:spLocks/>
          </p:cNvSpPr>
          <p:nvPr/>
        </p:nvSpPr>
        <p:spPr bwMode="auto">
          <a:xfrm>
            <a:off x="5321303" y="2138364"/>
            <a:ext cx="93663" cy="63500"/>
          </a:xfrm>
          <a:custGeom>
            <a:avLst/>
            <a:gdLst>
              <a:gd name="T0" fmla="*/ 1 w 59"/>
              <a:gd name="T1" fmla="*/ 3 h 40"/>
              <a:gd name="T2" fmla="*/ 14 w 59"/>
              <a:gd name="T3" fmla="*/ 3 h 40"/>
              <a:gd name="T4" fmla="*/ 25 w 59"/>
              <a:gd name="T5" fmla="*/ 6 h 40"/>
              <a:gd name="T6" fmla="*/ 34 w 59"/>
              <a:gd name="T7" fmla="*/ 9 h 40"/>
              <a:gd name="T8" fmla="*/ 42 w 59"/>
              <a:gd name="T9" fmla="*/ 14 h 40"/>
              <a:gd name="T10" fmla="*/ 47 w 59"/>
              <a:gd name="T11" fmla="*/ 20 h 40"/>
              <a:gd name="T12" fmla="*/ 52 w 59"/>
              <a:gd name="T13" fmla="*/ 25 h 40"/>
              <a:gd name="T14" fmla="*/ 54 w 59"/>
              <a:gd name="T15" fmla="*/ 31 h 40"/>
              <a:gd name="T16" fmla="*/ 54 w 59"/>
              <a:gd name="T17" fmla="*/ 35 h 40"/>
              <a:gd name="T18" fmla="*/ 55 w 59"/>
              <a:gd name="T19" fmla="*/ 36 h 40"/>
              <a:gd name="T20" fmla="*/ 57 w 59"/>
              <a:gd name="T21" fmla="*/ 39 h 40"/>
              <a:gd name="T22" fmla="*/ 58 w 59"/>
              <a:gd name="T23" fmla="*/ 40 h 40"/>
              <a:gd name="T24" fmla="*/ 59 w 59"/>
              <a:gd name="T25" fmla="*/ 39 h 40"/>
              <a:gd name="T26" fmla="*/ 57 w 59"/>
              <a:gd name="T27" fmla="*/ 27 h 40"/>
              <a:gd name="T28" fmla="*/ 52 w 59"/>
              <a:gd name="T29" fmla="*/ 17 h 40"/>
              <a:gd name="T30" fmla="*/ 44 w 59"/>
              <a:gd name="T31" fmla="*/ 9 h 40"/>
              <a:gd name="T32" fmla="*/ 36 w 59"/>
              <a:gd name="T33" fmla="*/ 3 h 40"/>
              <a:gd name="T34" fmla="*/ 26 w 59"/>
              <a:gd name="T35" fmla="*/ 1 h 40"/>
              <a:gd name="T36" fmla="*/ 18 w 59"/>
              <a:gd name="T37" fmla="*/ 0 h 40"/>
              <a:gd name="T38" fmla="*/ 8 w 59"/>
              <a:gd name="T39" fmla="*/ 0 h 40"/>
              <a:gd name="T40" fmla="*/ 0 w 59"/>
              <a:gd name="T41" fmla="*/ 2 h 40"/>
              <a:gd name="T42" fmla="*/ 0 w 59"/>
              <a:gd name="T43" fmla="*/ 2 h 40"/>
              <a:gd name="T44" fmla="*/ 1 w 59"/>
              <a:gd name="T45" fmla="*/ 2 h 40"/>
              <a:gd name="T46" fmla="*/ 1 w 59"/>
              <a:gd name="T47" fmla="*/ 3 h 40"/>
              <a:gd name="T48" fmla="*/ 1 w 59"/>
              <a:gd name="T49" fmla="*/ 3 h 40"/>
              <a:gd name="T50" fmla="*/ 1 w 59"/>
              <a:gd name="T51"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0">
                <a:moveTo>
                  <a:pt x="1" y="3"/>
                </a:moveTo>
                <a:lnTo>
                  <a:pt x="14" y="3"/>
                </a:lnTo>
                <a:lnTo>
                  <a:pt x="25" y="6"/>
                </a:lnTo>
                <a:lnTo>
                  <a:pt x="34" y="9"/>
                </a:lnTo>
                <a:lnTo>
                  <a:pt x="42" y="14"/>
                </a:lnTo>
                <a:lnTo>
                  <a:pt x="47" y="20"/>
                </a:lnTo>
                <a:lnTo>
                  <a:pt x="52" y="25"/>
                </a:lnTo>
                <a:lnTo>
                  <a:pt x="54" y="31"/>
                </a:lnTo>
                <a:lnTo>
                  <a:pt x="54" y="35"/>
                </a:lnTo>
                <a:lnTo>
                  <a:pt x="55" y="36"/>
                </a:lnTo>
                <a:lnTo>
                  <a:pt x="57" y="39"/>
                </a:lnTo>
                <a:lnTo>
                  <a:pt x="58" y="40"/>
                </a:lnTo>
                <a:lnTo>
                  <a:pt x="59" y="39"/>
                </a:lnTo>
                <a:lnTo>
                  <a:pt x="57" y="27"/>
                </a:lnTo>
                <a:lnTo>
                  <a:pt x="52" y="17"/>
                </a:lnTo>
                <a:lnTo>
                  <a:pt x="44" y="9"/>
                </a:lnTo>
                <a:lnTo>
                  <a:pt x="36" y="3"/>
                </a:lnTo>
                <a:lnTo>
                  <a:pt x="26" y="1"/>
                </a:lnTo>
                <a:lnTo>
                  <a:pt x="18" y="0"/>
                </a:lnTo>
                <a:lnTo>
                  <a:pt x="8" y="0"/>
                </a:lnTo>
                <a:lnTo>
                  <a:pt x="0" y="2"/>
                </a:lnTo>
                <a:lnTo>
                  <a:pt x="0" y="2"/>
                </a:lnTo>
                <a:lnTo>
                  <a:pt x="1" y="2"/>
                </a:lnTo>
                <a:lnTo>
                  <a:pt x="1" y="3"/>
                </a:lnTo>
                <a:lnTo>
                  <a:pt x="1" y="3"/>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p:cNvSpPr>
            <a:spLocks/>
          </p:cNvSpPr>
          <p:nvPr/>
        </p:nvSpPr>
        <p:spPr bwMode="auto">
          <a:xfrm>
            <a:off x="6067428" y="2009777"/>
            <a:ext cx="127000" cy="150813"/>
          </a:xfrm>
          <a:custGeom>
            <a:avLst/>
            <a:gdLst>
              <a:gd name="T0" fmla="*/ 63 w 80"/>
              <a:gd name="T1" fmla="*/ 0 h 95"/>
              <a:gd name="T2" fmla="*/ 52 w 80"/>
              <a:gd name="T3" fmla="*/ 6 h 95"/>
              <a:gd name="T4" fmla="*/ 41 w 80"/>
              <a:gd name="T5" fmla="*/ 14 h 95"/>
              <a:gd name="T6" fmla="*/ 31 w 80"/>
              <a:gd name="T7" fmla="*/ 23 h 95"/>
              <a:gd name="T8" fmla="*/ 21 w 80"/>
              <a:gd name="T9" fmla="*/ 33 h 95"/>
              <a:gd name="T10" fmla="*/ 13 w 80"/>
              <a:gd name="T11" fmla="*/ 44 h 95"/>
              <a:gd name="T12" fmla="*/ 7 w 80"/>
              <a:gd name="T13" fmla="*/ 55 h 95"/>
              <a:gd name="T14" fmla="*/ 2 w 80"/>
              <a:gd name="T15" fmla="*/ 67 h 95"/>
              <a:gd name="T16" fmla="*/ 0 w 80"/>
              <a:gd name="T17" fmla="*/ 80 h 95"/>
              <a:gd name="T18" fmla="*/ 2 w 80"/>
              <a:gd name="T19" fmla="*/ 84 h 95"/>
              <a:gd name="T20" fmla="*/ 6 w 80"/>
              <a:gd name="T21" fmla="*/ 91 h 95"/>
              <a:gd name="T22" fmla="*/ 10 w 80"/>
              <a:gd name="T23" fmla="*/ 95 h 95"/>
              <a:gd name="T24" fmla="*/ 13 w 80"/>
              <a:gd name="T25" fmla="*/ 95 h 95"/>
              <a:gd name="T26" fmla="*/ 21 w 80"/>
              <a:gd name="T27" fmla="*/ 84 h 95"/>
              <a:gd name="T28" fmla="*/ 28 w 80"/>
              <a:gd name="T29" fmla="*/ 72 h 95"/>
              <a:gd name="T30" fmla="*/ 33 w 80"/>
              <a:gd name="T31" fmla="*/ 61 h 95"/>
              <a:gd name="T32" fmla="*/ 41 w 80"/>
              <a:gd name="T33" fmla="*/ 50 h 95"/>
              <a:gd name="T34" fmla="*/ 45 w 80"/>
              <a:gd name="T35" fmla="*/ 46 h 95"/>
              <a:gd name="T36" fmla="*/ 48 w 80"/>
              <a:gd name="T37" fmla="*/ 42 h 95"/>
              <a:gd name="T38" fmla="*/ 54 w 80"/>
              <a:gd name="T39" fmla="*/ 37 h 95"/>
              <a:gd name="T40" fmla="*/ 58 w 80"/>
              <a:gd name="T41" fmla="*/ 33 h 95"/>
              <a:gd name="T42" fmla="*/ 64 w 80"/>
              <a:gd name="T43" fmla="*/ 30 h 95"/>
              <a:gd name="T44" fmla="*/ 69 w 80"/>
              <a:gd name="T45" fmla="*/ 26 h 95"/>
              <a:gd name="T46" fmla="*/ 75 w 80"/>
              <a:gd name="T47" fmla="*/ 23 h 95"/>
              <a:gd name="T48" fmla="*/ 80 w 80"/>
              <a:gd name="T49" fmla="*/ 20 h 95"/>
              <a:gd name="T50" fmla="*/ 80 w 80"/>
              <a:gd name="T51" fmla="*/ 15 h 95"/>
              <a:gd name="T52" fmla="*/ 76 w 80"/>
              <a:gd name="T53" fmla="*/ 8 h 95"/>
              <a:gd name="T54" fmla="*/ 69 w 80"/>
              <a:gd name="T55" fmla="*/ 1 h 95"/>
              <a:gd name="T56" fmla="*/ 63 w 80"/>
              <a:gd name="T57" fmla="*/ 0 h 95"/>
              <a:gd name="T58" fmla="*/ 63 w 80"/>
              <a:gd name="T5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95">
                <a:moveTo>
                  <a:pt x="63" y="0"/>
                </a:moveTo>
                <a:lnTo>
                  <a:pt x="52" y="6"/>
                </a:lnTo>
                <a:lnTo>
                  <a:pt x="41" y="14"/>
                </a:lnTo>
                <a:lnTo>
                  <a:pt x="31" y="23"/>
                </a:lnTo>
                <a:lnTo>
                  <a:pt x="21" y="33"/>
                </a:lnTo>
                <a:lnTo>
                  <a:pt x="13" y="44"/>
                </a:lnTo>
                <a:lnTo>
                  <a:pt x="7" y="55"/>
                </a:lnTo>
                <a:lnTo>
                  <a:pt x="2" y="67"/>
                </a:lnTo>
                <a:lnTo>
                  <a:pt x="0" y="80"/>
                </a:lnTo>
                <a:lnTo>
                  <a:pt x="2" y="84"/>
                </a:lnTo>
                <a:lnTo>
                  <a:pt x="6" y="91"/>
                </a:lnTo>
                <a:lnTo>
                  <a:pt x="10" y="95"/>
                </a:lnTo>
                <a:lnTo>
                  <a:pt x="13" y="95"/>
                </a:lnTo>
                <a:lnTo>
                  <a:pt x="21" y="84"/>
                </a:lnTo>
                <a:lnTo>
                  <a:pt x="28" y="72"/>
                </a:lnTo>
                <a:lnTo>
                  <a:pt x="33" y="61"/>
                </a:lnTo>
                <a:lnTo>
                  <a:pt x="41" y="50"/>
                </a:lnTo>
                <a:lnTo>
                  <a:pt x="45" y="46"/>
                </a:lnTo>
                <a:lnTo>
                  <a:pt x="48" y="42"/>
                </a:lnTo>
                <a:lnTo>
                  <a:pt x="54" y="37"/>
                </a:lnTo>
                <a:lnTo>
                  <a:pt x="58" y="33"/>
                </a:lnTo>
                <a:lnTo>
                  <a:pt x="64" y="30"/>
                </a:lnTo>
                <a:lnTo>
                  <a:pt x="69" y="26"/>
                </a:lnTo>
                <a:lnTo>
                  <a:pt x="75" y="23"/>
                </a:lnTo>
                <a:lnTo>
                  <a:pt x="80" y="20"/>
                </a:lnTo>
                <a:lnTo>
                  <a:pt x="80" y="15"/>
                </a:lnTo>
                <a:lnTo>
                  <a:pt x="76" y="8"/>
                </a:lnTo>
                <a:lnTo>
                  <a:pt x="69" y="1"/>
                </a:lnTo>
                <a:lnTo>
                  <a:pt x="63"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29"/>
          <p:cNvSpPr>
            <a:spLocks/>
          </p:cNvSpPr>
          <p:nvPr/>
        </p:nvSpPr>
        <p:spPr bwMode="auto">
          <a:xfrm>
            <a:off x="6094415" y="1947864"/>
            <a:ext cx="128588" cy="55563"/>
          </a:xfrm>
          <a:custGeom>
            <a:avLst/>
            <a:gdLst>
              <a:gd name="T0" fmla="*/ 8 w 81"/>
              <a:gd name="T1" fmla="*/ 35 h 35"/>
              <a:gd name="T2" fmla="*/ 12 w 81"/>
              <a:gd name="T3" fmla="*/ 31 h 35"/>
              <a:gd name="T4" fmla="*/ 16 w 81"/>
              <a:gd name="T5" fmla="*/ 28 h 35"/>
              <a:gd name="T6" fmla="*/ 20 w 81"/>
              <a:gd name="T7" fmla="*/ 26 h 35"/>
              <a:gd name="T8" fmla="*/ 25 w 81"/>
              <a:gd name="T9" fmla="*/ 24 h 35"/>
              <a:gd name="T10" fmla="*/ 29 w 81"/>
              <a:gd name="T11" fmla="*/ 21 h 35"/>
              <a:gd name="T12" fmla="*/ 34 w 81"/>
              <a:gd name="T13" fmla="*/ 19 h 35"/>
              <a:gd name="T14" fmla="*/ 38 w 81"/>
              <a:gd name="T15" fmla="*/ 17 h 35"/>
              <a:gd name="T16" fmla="*/ 43 w 81"/>
              <a:gd name="T17" fmla="*/ 16 h 35"/>
              <a:gd name="T18" fmla="*/ 48 w 81"/>
              <a:gd name="T19" fmla="*/ 15 h 35"/>
              <a:gd name="T20" fmla="*/ 52 w 81"/>
              <a:gd name="T21" fmla="*/ 15 h 35"/>
              <a:gd name="T22" fmla="*/ 58 w 81"/>
              <a:gd name="T23" fmla="*/ 15 h 35"/>
              <a:gd name="T24" fmla="*/ 62 w 81"/>
              <a:gd name="T25" fmla="*/ 15 h 35"/>
              <a:gd name="T26" fmla="*/ 67 w 81"/>
              <a:gd name="T27" fmla="*/ 16 h 35"/>
              <a:gd name="T28" fmla="*/ 72 w 81"/>
              <a:gd name="T29" fmla="*/ 16 h 35"/>
              <a:gd name="T30" fmla="*/ 76 w 81"/>
              <a:gd name="T31" fmla="*/ 17 h 35"/>
              <a:gd name="T32" fmla="*/ 81 w 81"/>
              <a:gd name="T33" fmla="*/ 18 h 35"/>
              <a:gd name="T34" fmla="*/ 81 w 81"/>
              <a:gd name="T35" fmla="*/ 17 h 35"/>
              <a:gd name="T36" fmla="*/ 79 w 81"/>
              <a:gd name="T37" fmla="*/ 13 h 35"/>
              <a:gd name="T38" fmla="*/ 76 w 81"/>
              <a:gd name="T39" fmla="*/ 9 h 35"/>
              <a:gd name="T40" fmla="*/ 74 w 81"/>
              <a:gd name="T41" fmla="*/ 7 h 35"/>
              <a:gd name="T42" fmla="*/ 64 w 81"/>
              <a:gd name="T43" fmla="*/ 3 h 35"/>
              <a:gd name="T44" fmla="*/ 54 w 81"/>
              <a:gd name="T45" fmla="*/ 0 h 35"/>
              <a:gd name="T46" fmla="*/ 45 w 81"/>
              <a:gd name="T47" fmla="*/ 0 h 35"/>
              <a:gd name="T48" fmla="*/ 35 w 81"/>
              <a:gd name="T49" fmla="*/ 2 h 35"/>
              <a:gd name="T50" fmla="*/ 25 w 81"/>
              <a:gd name="T51" fmla="*/ 5 h 35"/>
              <a:gd name="T52" fmla="*/ 16 w 81"/>
              <a:gd name="T53" fmla="*/ 10 h 35"/>
              <a:gd name="T54" fmla="*/ 7 w 81"/>
              <a:gd name="T55" fmla="*/ 16 h 35"/>
              <a:gd name="T56" fmla="*/ 0 w 81"/>
              <a:gd name="T57" fmla="*/ 24 h 35"/>
              <a:gd name="T58" fmla="*/ 0 w 81"/>
              <a:gd name="T59" fmla="*/ 27 h 35"/>
              <a:gd name="T60" fmla="*/ 3 w 81"/>
              <a:gd name="T61" fmla="*/ 30 h 35"/>
              <a:gd name="T62" fmla="*/ 6 w 81"/>
              <a:gd name="T63" fmla="*/ 33 h 35"/>
              <a:gd name="T64" fmla="*/ 8 w 81"/>
              <a:gd name="T65" fmla="*/ 35 h 35"/>
              <a:gd name="T66" fmla="*/ 8 w 81"/>
              <a:gd name="T6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35">
                <a:moveTo>
                  <a:pt x="8" y="35"/>
                </a:moveTo>
                <a:lnTo>
                  <a:pt x="12" y="31"/>
                </a:lnTo>
                <a:lnTo>
                  <a:pt x="16" y="28"/>
                </a:lnTo>
                <a:lnTo>
                  <a:pt x="20" y="26"/>
                </a:lnTo>
                <a:lnTo>
                  <a:pt x="25" y="24"/>
                </a:lnTo>
                <a:lnTo>
                  <a:pt x="29" y="21"/>
                </a:lnTo>
                <a:lnTo>
                  <a:pt x="34" y="19"/>
                </a:lnTo>
                <a:lnTo>
                  <a:pt x="38" y="17"/>
                </a:lnTo>
                <a:lnTo>
                  <a:pt x="43" y="16"/>
                </a:lnTo>
                <a:lnTo>
                  <a:pt x="48" y="15"/>
                </a:lnTo>
                <a:lnTo>
                  <a:pt x="52" y="15"/>
                </a:lnTo>
                <a:lnTo>
                  <a:pt x="58" y="15"/>
                </a:lnTo>
                <a:lnTo>
                  <a:pt x="62" y="15"/>
                </a:lnTo>
                <a:lnTo>
                  <a:pt x="67" y="16"/>
                </a:lnTo>
                <a:lnTo>
                  <a:pt x="72" y="16"/>
                </a:lnTo>
                <a:lnTo>
                  <a:pt x="76" y="17"/>
                </a:lnTo>
                <a:lnTo>
                  <a:pt x="81" y="18"/>
                </a:lnTo>
                <a:lnTo>
                  <a:pt x="81" y="17"/>
                </a:lnTo>
                <a:lnTo>
                  <a:pt x="79" y="13"/>
                </a:lnTo>
                <a:lnTo>
                  <a:pt x="76" y="9"/>
                </a:lnTo>
                <a:lnTo>
                  <a:pt x="74" y="7"/>
                </a:lnTo>
                <a:lnTo>
                  <a:pt x="64" y="3"/>
                </a:lnTo>
                <a:lnTo>
                  <a:pt x="54" y="0"/>
                </a:lnTo>
                <a:lnTo>
                  <a:pt x="45" y="0"/>
                </a:lnTo>
                <a:lnTo>
                  <a:pt x="35" y="2"/>
                </a:lnTo>
                <a:lnTo>
                  <a:pt x="25" y="5"/>
                </a:lnTo>
                <a:lnTo>
                  <a:pt x="16" y="10"/>
                </a:lnTo>
                <a:lnTo>
                  <a:pt x="7" y="16"/>
                </a:lnTo>
                <a:lnTo>
                  <a:pt x="0" y="24"/>
                </a:lnTo>
                <a:lnTo>
                  <a:pt x="0" y="27"/>
                </a:lnTo>
                <a:lnTo>
                  <a:pt x="3" y="30"/>
                </a:lnTo>
                <a:lnTo>
                  <a:pt x="6" y="33"/>
                </a:lnTo>
                <a:lnTo>
                  <a:pt x="8" y="35"/>
                </a:lnTo>
                <a:lnTo>
                  <a:pt x="8"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30"/>
          <p:cNvSpPr>
            <a:spLocks/>
          </p:cNvSpPr>
          <p:nvPr/>
        </p:nvSpPr>
        <p:spPr bwMode="auto">
          <a:xfrm>
            <a:off x="6172203" y="1827214"/>
            <a:ext cx="355600" cy="482600"/>
          </a:xfrm>
          <a:custGeom>
            <a:avLst/>
            <a:gdLst>
              <a:gd name="T0" fmla="*/ 16 w 224"/>
              <a:gd name="T1" fmla="*/ 78 h 304"/>
              <a:gd name="T2" fmla="*/ 31 w 224"/>
              <a:gd name="T3" fmla="*/ 69 h 304"/>
              <a:gd name="T4" fmla="*/ 44 w 224"/>
              <a:gd name="T5" fmla="*/ 61 h 304"/>
              <a:gd name="T6" fmla="*/ 59 w 224"/>
              <a:gd name="T7" fmla="*/ 55 h 304"/>
              <a:gd name="T8" fmla="*/ 74 w 224"/>
              <a:gd name="T9" fmla="*/ 48 h 304"/>
              <a:gd name="T10" fmla="*/ 89 w 224"/>
              <a:gd name="T11" fmla="*/ 42 h 304"/>
              <a:gd name="T12" fmla="*/ 104 w 224"/>
              <a:gd name="T13" fmla="*/ 36 h 304"/>
              <a:gd name="T14" fmla="*/ 120 w 224"/>
              <a:gd name="T15" fmla="*/ 31 h 304"/>
              <a:gd name="T16" fmla="*/ 135 w 224"/>
              <a:gd name="T17" fmla="*/ 26 h 304"/>
              <a:gd name="T18" fmla="*/ 143 w 224"/>
              <a:gd name="T19" fmla="*/ 24 h 304"/>
              <a:gd name="T20" fmla="*/ 150 w 224"/>
              <a:gd name="T21" fmla="*/ 20 h 304"/>
              <a:gd name="T22" fmla="*/ 158 w 224"/>
              <a:gd name="T23" fmla="*/ 18 h 304"/>
              <a:gd name="T24" fmla="*/ 167 w 224"/>
              <a:gd name="T25" fmla="*/ 17 h 304"/>
              <a:gd name="T26" fmla="*/ 176 w 224"/>
              <a:gd name="T27" fmla="*/ 17 h 304"/>
              <a:gd name="T28" fmla="*/ 183 w 224"/>
              <a:gd name="T29" fmla="*/ 20 h 304"/>
              <a:gd name="T30" fmla="*/ 189 w 224"/>
              <a:gd name="T31" fmla="*/ 25 h 304"/>
              <a:gd name="T32" fmla="*/ 194 w 224"/>
              <a:gd name="T33" fmla="*/ 34 h 304"/>
              <a:gd name="T34" fmla="*/ 198 w 224"/>
              <a:gd name="T35" fmla="*/ 47 h 304"/>
              <a:gd name="T36" fmla="*/ 200 w 224"/>
              <a:gd name="T37" fmla="*/ 61 h 304"/>
              <a:gd name="T38" fmla="*/ 201 w 224"/>
              <a:gd name="T39" fmla="*/ 76 h 304"/>
              <a:gd name="T40" fmla="*/ 201 w 224"/>
              <a:gd name="T41" fmla="*/ 90 h 304"/>
              <a:gd name="T42" fmla="*/ 198 w 224"/>
              <a:gd name="T43" fmla="*/ 140 h 304"/>
              <a:gd name="T44" fmla="*/ 192 w 224"/>
              <a:gd name="T45" fmla="*/ 191 h 304"/>
              <a:gd name="T46" fmla="*/ 188 w 224"/>
              <a:gd name="T47" fmla="*/ 241 h 304"/>
              <a:gd name="T48" fmla="*/ 192 w 224"/>
              <a:gd name="T49" fmla="*/ 292 h 304"/>
              <a:gd name="T50" fmla="*/ 194 w 224"/>
              <a:gd name="T51" fmla="*/ 296 h 304"/>
              <a:gd name="T52" fmla="*/ 199 w 224"/>
              <a:gd name="T53" fmla="*/ 300 h 304"/>
              <a:gd name="T54" fmla="*/ 203 w 224"/>
              <a:gd name="T55" fmla="*/ 304 h 304"/>
              <a:gd name="T56" fmla="*/ 205 w 224"/>
              <a:gd name="T57" fmla="*/ 302 h 304"/>
              <a:gd name="T58" fmla="*/ 206 w 224"/>
              <a:gd name="T59" fmla="*/ 270 h 304"/>
              <a:gd name="T60" fmla="*/ 210 w 224"/>
              <a:gd name="T61" fmla="*/ 236 h 304"/>
              <a:gd name="T62" fmla="*/ 215 w 224"/>
              <a:gd name="T63" fmla="*/ 201 h 304"/>
              <a:gd name="T64" fmla="*/ 221 w 224"/>
              <a:gd name="T65" fmla="*/ 165 h 304"/>
              <a:gd name="T66" fmla="*/ 224 w 224"/>
              <a:gd name="T67" fmla="*/ 130 h 304"/>
              <a:gd name="T68" fmla="*/ 223 w 224"/>
              <a:gd name="T69" fmla="*/ 95 h 304"/>
              <a:gd name="T70" fmla="*/ 218 w 224"/>
              <a:gd name="T71" fmla="*/ 63 h 304"/>
              <a:gd name="T72" fmla="*/ 206 w 224"/>
              <a:gd name="T73" fmla="*/ 33 h 304"/>
              <a:gd name="T74" fmla="*/ 198 w 224"/>
              <a:gd name="T75" fmla="*/ 20 h 304"/>
              <a:gd name="T76" fmla="*/ 188 w 224"/>
              <a:gd name="T77" fmla="*/ 11 h 304"/>
              <a:gd name="T78" fmla="*/ 177 w 224"/>
              <a:gd name="T79" fmla="*/ 4 h 304"/>
              <a:gd name="T80" fmla="*/ 165 w 224"/>
              <a:gd name="T81" fmla="*/ 1 h 304"/>
              <a:gd name="T82" fmla="*/ 150 w 224"/>
              <a:gd name="T83" fmla="*/ 0 h 304"/>
              <a:gd name="T84" fmla="*/ 136 w 224"/>
              <a:gd name="T85" fmla="*/ 0 h 304"/>
              <a:gd name="T86" fmla="*/ 122 w 224"/>
              <a:gd name="T87" fmla="*/ 2 h 304"/>
              <a:gd name="T88" fmla="*/ 108 w 224"/>
              <a:gd name="T89" fmla="*/ 6 h 304"/>
              <a:gd name="T90" fmla="*/ 92 w 224"/>
              <a:gd name="T91" fmla="*/ 11 h 304"/>
              <a:gd name="T92" fmla="*/ 77 w 224"/>
              <a:gd name="T93" fmla="*/ 17 h 304"/>
              <a:gd name="T94" fmla="*/ 63 w 224"/>
              <a:gd name="T95" fmla="*/ 24 h 304"/>
              <a:gd name="T96" fmla="*/ 48 w 224"/>
              <a:gd name="T97" fmla="*/ 30 h 304"/>
              <a:gd name="T98" fmla="*/ 35 w 224"/>
              <a:gd name="T99" fmla="*/ 38 h 304"/>
              <a:gd name="T100" fmla="*/ 22 w 224"/>
              <a:gd name="T101" fmla="*/ 46 h 304"/>
              <a:gd name="T102" fmla="*/ 11 w 224"/>
              <a:gd name="T103" fmla="*/ 52 h 304"/>
              <a:gd name="T104" fmla="*/ 1 w 224"/>
              <a:gd name="T105" fmla="*/ 59 h 304"/>
              <a:gd name="T106" fmla="*/ 0 w 224"/>
              <a:gd name="T107" fmla="*/ 63 h 304"/>
              <a:gd name="T108" fmla="*/ 4 w 224"/>
              <a:gd name="T109" fmla="*/ 71 h 304"/>
              <a:gd name="T110" fmla="*/ 11 w 224"/>
              <a:gd name="T111" fmla="*/ 76 h 304"/>
              <a:gd name="T112" fmla="*/ 16 w 224"/>
              <a:gd name="T113" fmla="*/ 78 h 304"/>
              <a:gd name="T114" fmla="*/ 16 w 224"/>
              <a:gd name="T115" fmla="*/ 7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4" h="304">
                <a:moveTo>
                  <a:pt x="16" y="78"/>
                </a:moveTo>
                <a:lnTo>
                  <a:pt x="31" y="69"/>
                </a:lnTo>
                <a:lnTo>
                  <a:pt x="44" y="61"/>
                </a:lnTo>
                <a:lnTo>
                  <a:pt x="59" y="55"/>
                </a:lnTo>
                <a:lnTo>
                  <a:pt x="74" y="48"/>
                </a:lnTo>
                <a:lnTo>
                  <a:pt x="89" y="42"/>
                </a:lnTo>
                <a:lnTo>
                  <a:pt x="104" y="36"/>
                </a:lnTo>
                <a:lnTo>
                  <a:pt x="120" y="31"/>
                </a:lnTo>
                <a:lnTo>
                  <a:pt x="135" y="26"/>
                </a:lnTo>
                <a:lnTo>
                  <a:pt x="143" y="24"/>
                </a:lnTo>
                <a:lnTo>
                  <a:pt x="150" y="20"/>
                </a:lnTo>
                <a:lnTo>
                  <a:pt x="158" y="18"/>
                </a:lnTo>
                <a:lnTo>
                  <a:pt x="167" y="17"/>
                </a:lnTo>
                <a:lnTo>
                  <a:pt x="176" y="17"/>
                </a:lnTo>
                <a:lnTo>
                  <a:pt x="183" y="20"/>
                </a:lnTo>
                <a:lnTo>
                  <a:pt x="189" y="25"/>
                </a:lnTo>
                <a:lnTo>
                  <a:pt x="194" y="34"/>
                </a:lnTo>
                <a:lnTo>
                  <a:pt x="198" y="47"/>
                </a:lnTo>
                <a:lnTo>
                  <a:pt x="200" y="61"/>
                </a:lnTo>
                <a:lnTo>
                  <a:pt x="201" y="76"/>
                </a:lnTo>
                <a:lnTo>
                  <a:pt x="201" y="90"/>
                </a:lnTo>
                <a:lnTo>
                  <a:pt x="198" y="140"/>
                </a:lnTo>
                <a:lnTo>
                  <a:pt x="192" y="191"/>
                </a:lnTo>
                <a:lnTo>
                  <a:pt x="188" y="241"/>
                </a:lnTo>
                <a:lnTo>
                  <a:pt x="192" y="292"/>
                </a:lnTo>
                <a:lnTo>
                  <a:pt x="194" y="296"/>
                </a:lnTo>
                <a:lnTo>
                  <a:pt x="199" y="300"/>
                </a:lnTo>
                <a:lnTo>
                  <a:pt x="203" y="304"/>
                </a:lnTo>
                <a:lnTo>
                  <a:pt x="205" y="302"/>
                </a:lnTo>
                <a:lnTo>
                  <a:pt x="206" y="270"/>
                </a:lnTo>
                <a:lnTo>
                  <a:pt x="210" y="236"/>
                </a:lnTo>
                <a:lnTo>
                  <a:pt x="215" y="201"/>
                </a:lnTo>
                <a:lnTo>
                  <a:pt x="221" y="165"/>
                </a:lnTo>
                <a:lnTo>
                  <a:pt x="224" y="130"/>
                </a:lnTo>
                <a:lnTo>
                  <a:pt x="223" y="95"/>
                </a:lnTo>
                <a:lnTo>
                  <a:pt x="218" y="63"/>
                </a:lnTo>
                <a:lnTo>
                  <a:pt x="206" y="33"/>
                </a:lnTo>
                <a:lnTo>
                  <a:pt x="198" y="20"/>
                </a:lnTo>
                <a:lnTo>
                  <a:pt x="188" y="11"/>
                </a:lnTo>
                <a:lnTo>
                  <a:pt x="177" y="4"/>
                </a:lnTo>
                <a:lnTo>
                  <a:pt x="165" y="1"/>
                </a:lnTo>
                <a:lnTo>
                  <a:pt x="150" y="0"/>
                </a:lnTo>
                <a:lnTo>
                  <a:pt x="136" y="0"/>
                </a:lnTo>
                <a:lnTo>
                  <a:pt x="122" y="2"/>
                </a:lnTo>
                <a:lnTo>
                  <a:pt x="108" y="6"/>
                </a:lnTo>
                <a:lnTo>
                  <a:pt x="92" y="11"/>
                </a:lnTo>
                <a:lnTo>
                  <a:pt x="77" y="17"/>
                </a:lnTo>
                <a:lnTo>
                  <a:pt x="63" y="24"/>
                </a:lnTo>
                <a:lnTo>
                  <a:pt x="48" y="30"/>
                </a:lnTo>
                <a:lnTo>
                  <a:pt x="35" y="38"/>
                </a:lnTo>
                <a:lnTo>
                  <a:pt x="22" y="46"/>
                </a:lnTo>
                <a:lnTo>
                  <a:pt x="11" y="52"/>
                </a:lnTo>
                <a:lnTo>
                  <a:pt x="1" y="59"/>
                </a:lnTo>
                <a:lnTo>
                  <a:pt x="0" y="63"/>
                </a:lnTo>
                <a:lnTo>
                  <a:pt x="4" y="71"/>
                </a:lnTo>
                <a:lnTo>
                  <a:pt x="11" y="76"/>
                </a:lnTo>
                <a:lnTo>
                  <a:pt x="16" y="78"/>
                </a:lnTo>
                <a:lnTo>
                  <a:pt x="16"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6178553" y="2047877"/>
            <a:ext cx="171450" cy="250825"/>
          </a:xfrm>
          <a:custGeom>
            <a:avLst/>
            <a:gdLst>
              <a:gd name="T0" fmla="*/ 106 w 108"/>
              <a:gd name="T1" fmla="*/ 60 h 158"/>
              <a:gd name="T2" fmla="*/ 100 w 108"/>
              <a:gd name="T3" fmla="*/ 48 h 158"/>
              <a:gd name="T4" fmla="*/ 93 w 108"/>
              <a:gd name="T5" fmla="*/ 42 h 158"/>
              <a:gd name="T6" fmla="*/ 85 w 108"/>
              <a:gd name="T7" fmla="*/ 41 h 158"/>
              <a:gd name="T8" fmla="*/ 76 w 108"/>
              <a:gd name="T9" fmla="*/ 42 h 158"/>
              <a:gd name="T10" fmla="*/ 67 w 108"/>
              <a:gd name="T11" fmla="*/ 46 h 158"/>
              <a:gd name="T12" fmla="*/ 59 w 108"/>
              <a:gd name="T13" fmla="*/ 53 h 158"/>
              <a:gd name="T14" fmla="*/ 50 w 108"/>
              <a:gd name="T15" fmla="*/ 59 h 158"/>
              <a:gd name="T16" fmla="*/ 42 w 108"/>
              <a:gd name="T17" fmla="*/ 66 h 158"/>
              <a:gd name="T18" fmla="*/ 40 w 108"/>
              <a:gd name="T19" fmla="*/ 57 h 158"/>
              <a:gd name="T20" fmla="*/ 37 w 108"/>
              <a:gd name="T21" fmla="*/ 47 h 158"/>
              <a:gd name="T22" fmla="*/ 32 w 108"/>
              <a:gd name="T23" fmla="*/ 38 h 158"/>
              <a:gd name="T24" fmla="*/ 28 w 108"/>
              <a:gd name="T25" fmla="*/ 31 h 158"/>
              <a:gd name="T26" fmla="*/ 22 w 108"/>
              <a:gd name="T27" fmla="*/ 23 h 158"/>
              <a:gd name="T28" fmla="*/ 17 w 108"/>
              <a:gd name="T29" fmla="*/ 15 h 158"/>
              <a:gd name="T30" fmla="*/ 10 w 108"/>
              <a:gd name="T31" fmla="*/ 9 h 158"/>
              <a:gd name="T32" fmla="*/ 4 w 108"/>
              <a:gd name="T33" fmla="*/ 2 h 158"/>
              <a:gd name="T34" fmla="*/ 0 w 108"/>
              <a:gd name="T35" fmla="*/ 0 h 158"/>
              <a:gd name="T36" fmla="*/ 0 w 108"/>
              <a:gd name="T37" fmla="*/ 2 h 158"/>
              <a:gd name="T38" fmla="*/ 3 w 108"/>
              <a:gd name="T39" fmla="*/ 7 h 158"/>
              <a:gd name="T40" fmla="*/ 6 w 108"/>
              <a:gd name="T41" fmla="*/ 10 h 158"/>
              <a:gd name="T42" fmla="*/ 18 w 108"/>
              <a:gd name="T43" fmla="*/ 24 h 158"/>
              <a:gd name="T44" fmla="*/ 27 w 108"/>
              <a:gd name="T45" fmla="*/ 38 h 158"/>
              <a:gd name="T46" fmla="*/ 32 w 108"/>
              <a:gd name="T47" fmla="*/ 55 h 158"/>
              <a:gd name="T48" fmla="*/ 35 w 108"/>
              <a:gd name="T49" fmla="*/ 73 h 158"/>
              <a:gd name="T50" fmla="*/ 37 w 108"/>
              <a:gd name="T51" fmla="*/ 76 h 158"/>
              <a:gd name="T52" fmla="*/ 39 w 108"/>
              <a:gd name="T53" fmla="*/ 79 h 158"/>
              <a:gd name="T54" fmla="*/ 42 w 108"/>
              <a:gd name="T55" fmla="*/ 82 h 158"/>
              <a:gd name="T56" fmla="*/ 45 w 108"/>
              <a:gd name="T57" fmla="*/ 82 h 158"/>
              <a:gd name="T58" fmla="*/ 53 w 108"/>
              <a:gd name="T59" fmla="*/ 77 h 158"/>
              <a:gd name="T60" fmla="*/ 61 w 108"/>
              <a:gd name="T61" fmla="*/ 71 h 158"/>
              <a:gd name="T62" fmla="*/ 67 w 108"/>
              <a:gd name="T63" fmla="*/ 65 h 158"/>
              <a:gd name="T64" fmla="*/ 75 w 108"/>
              <a:gd name="T65" fmla="*/ 58 h 158"/>
              <a:gd name="T66" fmla="*/ 88 w 108"/>
              <a:gd name="T67" fmla="*/ 53 h 158"/>
              <a:gd name="T68" fmla="*/ 95 w 108"/>
              <a:gd name="T69" fmla="*/ 58 h 158"/>
              <a:gd name="T70" fmla="*/ 96 w 108"/>
              <a:gd name="T71" fmla="*/ 71 h 158"/>
              <a:gd name="T72" fmla="*/ 95 w 108"/>
              <a:gd name="T73" fmla="*/ 85 h 158"/>
              <a:gd name="T74" fmla="*/ 89 w 108"/>
              <a:gd name="T75" fmla="*/ 102 h 158"/>
              <a:gd name="T76" fmla="*/ 81 w 108"/>
              <a:gd name="T77" fmla="*/ 118 h 158"/>
              <a:gd name="T78" fmla="*/ 72 w 108"/>
              <a:gd name="T79" fmla="*/ 134 h 158"/>
              <a:gd name="T80" fmla="*/ 64 w 108"/>
              <a:gd name="T81" fmla="*/ 150 h 158"/>
              <a:gd name="T82" fmla="*/ 64 w 108"/>
              <a:gd name="T83" fmla="*/ 153 h 158"/>
              <a:gd name="T84" fmla="*/ 66 w 108"/>
              <a:gd name="T85" fmla="*/ 155 h 158"/>
              <a:gd name="T86" fmla="*/ 68 w 108"/>
              <a:gd name="T87" fmla="*/ 157 h 158"/>
              <a:gd name="T88" fmla="*/ 71 w 108"/>
              <a:gd name="T89" fmla="*/ 158 h 158"/>
              <a:gd name="T90" fmla="*/ 81 w 108"/>
              <a:gd name="T91" fmla="*/ 152 h 158"/>
              <a:gd name="T92" fmla="*/ 89 w 108"/>
              <a:gd name="T93" fmla="*/ 142 h 158"/>
              <a:gd name="T94" fmla="*/ 96 w 108"/>
              <a:gd name="T95" fmla="*/ 129 h 158"/>
              <a:gd name="T96" fmla="*/ 101 w 108"/>
              <a:gd name="T97" fmla="*/ 114 h 158"/>
              <a:gd name="T98" fmla="*/ 106 w 108"/>
              <a:gd name="T99" fmla="*/ 100 h 158"/>
              <a:gd name="T100" fmla="*/ 108 w 108"/>
              <a:gd name="T101" fmla="*/ 85 h 158"/>
              <a:gd name="T102" fmla="*/ 108 w 108"/>
              <a:gd name="T103" fmla="*/ 71 h 158"/>
              <a:gd name="T104" fmla="*/ 106 w 108"/>
              <a:gd name="T105" fmla="*/ 6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158">
                <a:moveTo>
                  <a:pt x="106" y="60"/>
                </a:moveTo>
                <a:lnTo>
                  <a:pt x="100" y="48"/>
                </a:lnTo>
                <a:lnTo>
                  <a:pt x="93" y="42"/>
                </a:lnTo>
                <a:lnTo>
                  <a:pt x="85" y="41"/>
                </a:lnTo>
                <a:lnTo>
                  <a:pt x="76" y="42"/>
                </a:lnTo>
                <a:lnTo>
                  <a:pt x="67" y="46"/>
                </a:lnTo>
                <a:lnTo>
                  <a:pt x="59" y="53"/>
                </a:lnTo>
                <a:lnTo>
                  <a:pt x="50" y="59"/>
                </a:lnTo>
                <a:lnTo>
                  <a:pt x="42" y="66"/>
                </a:lnTo>
                <a:lnTo>
                  <a:pt x="40" y="57"/>
                </a:lnTo>
                <a:lnTo>
                  <a:pt x="37" y="47"/>
                </a:lnTo>
                <a:lnTo>
                  <a:pt x="32" y="38"/>
                </a:lnTo>
                <a:lnTo>
                  <a:pt x="28" y="31"/>
                </a:lnTo>
                <a:lnTo>
                  <a:pt x="22" y="23"/>
                </a:lnTo>
                <a:lnTo>
                  <a:pt x="17" y="15"/>
                </a:lnTo>
                <a:lnTo>
                  <a:pt x="10" y="9"/>
                </a:lnTo>
                <a:lnTo>
                  <a:pt x="4" y="2"/>
                </a:lnTo>
                <a:lnTo>
                  <a:pt x="0" y="0"/>
                </a:lnTo>
                <a:lnTo>
                  <a:pt x="0" y="2"/>
                </a:lnTo>
                <a:lnTo>
                  <a:pt x="3" y="7"/>
                </a:lnTo>
                <a:lnTo>
                  <a:pt x="6" y="10"/>
                </a:lnTo>
                <a:lnTo>
                  <a:pt x="18" y="24"/>
                </a:lnTo>
                <a:lnTo>
                  <a:pt x="27" y="38"/>
                </a:lnTo>
                <a:lnTo>
                  <a:pt x="32" y="55"/>
                </a:lnTo>
                <a:lnTo>
                  <a:pt x="35" y="73"/>
                </a:lnTo>
                <a:lnTo>
                  <a:pt x="37" y="76"/>
                </a:lnTo>
                <a:lnTo>
                  <a:pt x="39" y="79"/>
                </a:lnTo>
                <a:lnTo>
                  <a:pt x="42" y="82"/>
                </a:lnTo>
                <a:lnTo>
                  <a:pt x="45" y="82"/>
                </a:lnTo>
                <a:lnTo>
                  <a:pt x="53" y="77"/>
                </a:lnTo>
                <a:lnTo>
                  <a:pt x="61" y="71"/>
                </a:lnTo>
                <a:lnTo>
                  <a:pt x="67" y="65"/>
                </a:lnTo>
                <a:lnTo>
                  <a:pt x="75" y="58"/>
                </a:lnTo>
                <a:lnTo>
                  <a:pt x="88" y="53"/>
                </a:lnTo>
                <a:lnTo>
                  <a:pt x="95" y="58"/>
                </a:lnTo>
                <a:lnTo>
                  <a:pt x="96" y="71"/>
                </a:lnTo>
                <a:lnTo>
                  <a:pt x="95" y="85"/>
                </a:lnTo>
                <a:lnTo>
                  <a:pt x="89" y="102"/>
                </a:lnTo>
                <a:lnTo>
                  <a:pt x="81" y="118"/>
                </a:lnTo>
                <a:lnTo>
                  <a:pt x="72" y="134"/>
                </a:lnTo>
                <a:lnTo>
                  <a:pt x="64" y="150"/>
                </a:lnTo>
                <a:lnTo>
                  <a:pt x="64" y="153"/>
                </a:lnTo>
                <a:lnTo>
                  <a:pt x="66" y="155"/>
                </a:lnTo>
                <a:lnTo>
                  <a:pt x="68" y="157"/>
                </a:lnTo>
                <a:lnTo>
                  <a:pt x="71" y="158"/>
                </a:lnTo>
                <a:lnTo>
                  <a:pt x="81" y="152"/>
                </a:lnTo>
                <a:lnTo>
                  <a:pt x="89" y="142"/>
                </a:lnTo>
                <a:lnTo>
                  <a:pt x="96" y="129"/>
                </a:lnTo>
                <a:lnTo>
                  <a:pt x="101" y="114"/>
                </a:lnTo>
                <a:lnTo>
                  <a:pt x="106" y="100"/>
                </a:lnTo>
                <a:lnTo>
                  <a:pt x="108" y="85"/>
                </a:lnTo>
                <a:lnTo>
                  <a:pt x="108" y="71"/>
                </a:lnTo>
                <a:lnTo>
                  <a:pt x="106"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32"/>
          <p:cNvSpPr>
            <a:spLocks/>
          </p:cNvSpPr>
          <p:nvPr/>
        </p:nvSpPr>
        <p:spPr bwMode="auto">
          <a:xfrm>
            <a:off x="6151565" y="2101852"/>
            <a:ext cx="80963" cy="323850"/>
          </a:xfrm>
          <a:custGeom>
            <a:avLst/>
            <a:gdLst>
              <a:gd name="T0" fmla="*/ 0 w 51"/>
              <a:gd name="T1" fmla="*/ 4 h 204"/>
              <a:gd name="T2" fmla="*/ 9 w 51"/>
              <a:gd name="T3" fmla="*/ 28 h 204"/>
              <a:gd name="T4" fmla="*/ 15 w 51"/>
              <a:gd name="T5" fmla="*/ 51 h 204"/>
              <a:gd name="T6" fmla="*/ 21 w 51"/>
              <a:gd name="T7" fmla="*/ 74 h 204"/>
              <a:gd name="T8" fmla="*/ 25 w 51"/>
              <a:gd name="T9" fmla="*/ 97 h 204"/>
              <a:gd name="T10" fmla="*/ 28 w 51"/>
              <a:gd name="T11" fmla="*/ 121 h 204"/>
              <a:gd name="T12" fmla="*/ 31 w 51"/>
              <a:gd name="T13" fmla="*/ 144 h 204"/>
              <a:gd name="T14" fmla="*/ 34 w 51"/>
              <a:gd name="T15" fmla="*/ 168 h 204"/>
              <a:gd name="T16" fmla="*/ 38 w 51"/>
              <a:gd name="T17" fmla="*/ 192 h 204"/>
              <a:gd name="T18" fmla="*/ 40 w 51"/>
              <a:gd name="T19" fmla="*/ 196 h 204"/>
              <a:gd name="T20" fmla="*/ 44 w 51"/>
              <a:gd name="T21" fmla="*/ 201 h 204"/>
              <a:gd name="T22" fmla="*/ 48 w 51"/>
              <a:gd name="T23" fmla="*/ 204 h 204"/>
              <a:gd name="T24" fmla="*/ 50 w 51"/>
              <a:gd name="T25" fmla="*/ 203 h 204"/>
              <a:gd name="T26" fmla="*/ 51 w 51"/>
              <a:gd name="T27" fmla="*/ 180 h 204"/>
              <a:gd name="T28" fmla="*/ 51 w 51"/>
              <a:gd name="T29" fmla="*/ 156 h 204"/>
              <a:gd name="T30" fmla="*/ 49 w 51"/>
              <a:gd name="T31" fmla="*/ 131 h 204"/>
              <a:gd name="T32" fmla="*/ 45 w 51"/>
              <a:gd name="T33" fmla="*/ 107 h 204"/>
              <a:gd name="T34" fmla="*/ 39 w 51"/>
              <a:gd name="T35" fmla="*/ 82 h 204"/>
              <a:gd name="T36" fmla="*/ 33 w 51"/>
              <a:gd name="T37" fmla="*/ 58 h 204"/>
              <a:gd name="T38" fmla="*/ 25 w 51"/>
              <a:gd name="T39" fmla="*/ 35 h 204"/>
              <a:gd name="T40" fmla="*/ 16 w 51"/>
              <a:gd name="T41" fmla="*/ 13 h 204"/>
              <a:gd name="T42" fmla="*/ 12 w 51"/>
              <a:gd name="T43" fmla="*/ 8 h 204"/>
              <a:gd name="T44" fmla="*/ 5 w 51"/>
              <a:gd name="T45" fmla="*/ 2 h 204"/>
              <a:gd name="T46" fmla="*/ 0 w 51"/>
              <a:gd name="T47" fmla="*/ 0 h 204"/>
              <a:gd name="T48" fmla="*/ 0 w 51"/>
              <a:gd name="T49" fmla="*/ 4 h 204"/>
              <a:gd name="T50" fmla="*/ 0 w 51"/>
              <a:gd name="T51" fmla="*/ 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04">
                <a:moveTo>
                  <a:pt x="0" y="4"/>
                </a:moveTo>
                <a:lnTo>
                  <a:pt x="9" y="28"/>
                </a:lnTo>
                <a:lnTo>
                  <a:pt x="15" y="51"/>
                </a:lnTo>
                <a:lnTo>
                  <a:pt x="21" y="74"/>
                </a:lnTo>
                <a:lnTo>
                  <a:pt x="25" y="97"/>
                </a:lnTo>
                <a:lnTo>
                  <a:pt x="28" y="121"/>
                </a:lnTo>
                <a:lnTo>
                  <a:pt x="31" y="144"/>
                </a:lnTo>
                <a:lnTo>
                  <a:pt x="34" y="168"/>
                </a:lnTo>
                <a:lnTo>
                  <a:pt x="38" y="192"/>
                </a:lnTo>
                <a:lnTo>
                  <a:pt x="40" y="196"/>
                </a:lnTo>
                <a:lnTo>
                  <a:pt x="44" y="201"/>
                </a:lnTo>
                <a:lnTo>
                  <a:pt x="48" y="204"/>
                </a:lnTo>
                <a:lnTo>
                  <a:pt x="50" y="203"/>
                </a:lnTo>
                <a:lnTo>
                  <a:pt x="51" y="180"/>
                </a:lnTo>
                <a:lnTo>
                  <a:pt x="51" y="156"/>
                </a:lnTo>
                <a:lnTo>
                  <a:pt x="49" y="131"/>
                </a:lnTo>
                <a:lnTo>
                  <a:pt x="45" y="107"/>
                </a:lnTo>
                <a:lnTo>
                  <a:pt x="39" y="82"/>
                </a:lnTo>
                <a:lnTo>
                  <a:pt x="33" y="58"/>
                </a:lnTo>
                <a:lnTo>
                  <a:pt x="25" y="35"/>
                </a:lnTo>
                <a:lnTo>
                  <a:pt x="16" y="13"/>
                </a:lnTo>
                <a:lnTo>
                  <a:pt x="12" y="8"/>
                </a:lnTo>
                <a:lnTo>
                  <a:pt x="5" y="2"/>
                </a:lnTo>
                <a:lnTo>
                  <a:pt x="0" y="0"/>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33"/>
          <p:cNvSpPr>
            <a:spLocks/>
          </p:cNvSpPr>
          <p:nvPr/>
        </p:nvSpPr>
        <p:spPr bwMode="auto">
          <a:xfrm>
            <a:off x="6207128" y="2368552"/>
            <a:ext cx="85725" cy="68263"/>
          </a:xfrm>
          <a:custGeom>
            <a:avLst/>
            <a:gdLst>
              <a:gd name="T0" fmla="*/ 12 w 54"/>
              <a:gd name="T1" fmla="*/ 43 h 43"/>
              <a:gd name="T2" fmla="*/ 16 w 54"/>
              <a:gd name="T3" fmla="*/ 40 h 43"/>
              <a:gd name="T4" fmla="*/ 21 w 54"/>
              <a:gd name="T5" fmla="*/ 36 h 43"/>
              <a:gd name="T6" fmla="*/ 26 w 54"/>
              <a:gd name="T7" fmla="*/ 33 h 43"/>
              <a:gd name="T8" fmla="*/ 31 w 54"/>
              <a:gd name="T9" fmla="*/ 30 h 43"/>
              <a:gd name="T10" fmla="*/ 37 w 54"/>
              <a:gd name="T11" fmla="*/ 25 h 43"/>
              <a:gd name="T12" fmla="*/ 43 w 54"/>
              <a:gd name="T13" fmla="*/ 21 h 43"/>
              <a:gd name="T14" fmla="*/ 49 w 54"/>
              <a:gd name="T15" fmla="*/ 17 h 43"/>
              <a:gd name="T16" fmla="*/ 54 w 54"/>
              <a:gd name="T17" fmla="*/ 11 h 43"/>
              <a:gd name="T18" fmla="*/ 54 w 54"/>
              <a:gd name="T19" fmla="*/ 8 h 43"/>
              <a:gd name="T20" fmla="*/ 52 w 54"/>
              <a:gd name="T21" fmla="*/ 4 h 43"/>
              <a:gd name="T22" fmla="*/ 48 w 54"/>
              <a:gd name="T23" fmla="*/ 1 h 43"/>
              <a:gd name="T24" fmla="*/ 45 w 54"/>
              <a:gd name="T25" fmla="*/ 0 h 43"/>
              <a:gd name="T26" fmla="*/ 38 w 54"/>
              <a:gd name="T27" fmla="*/ 2 h 43"/>
              <a:gd name="T28" fmla="*/ 33 w 54"/>
              <a:gd name="T29" fmla="*/ 4 h 43"/>
              <a:gd name="T30" fmla="*/ 27 w 54"/>
              <a:gd name="T31" fmla="*/ 8 h 43"/>
              <a:gd name="T32" fmla="*/ 21 w 54"/>
              <a:gd name="T33" fmla="*/ 12 h 43"/>
              <a:gd name="T34" fmla="*/ 15 w 54"/>
              <a:gd name="T35" fmla="*/ 17 h 43"/>
              <a:gd name="T36" fmla="*/ 10 w 54"/>
              <a:gd name="T37" fmla="*/ 21 h 43"/>
              <a:gd name="T38" fmla="*/ 5 w 54"/>
              <a:gd name="T39" fmla="*/ 24 h 43"/>
              <a:gd name="T40" fmla="*/ 0 w 54"/>
              <a:gd name="T41" fmla="*/ 29 h 43"/>
              <a:gd name="T42" fmla="*/ 0 w 54"/>
              <a:gd name="T43" fmla="*/ 32 h 43"/>
              <a:gd name="T44" fmla="*/ 3 w 54"/>
              <a:gd name="T45" fmla="*/ 37 h 43"/>
              <a:gd name="T46" fmla="*/ 8 w 54"/>
              <a:gd name="T47" fmla="*/ 43 h 43"/>
              <a:gd name="T48" fmla="*/ 12 w 54"/>
              <a:gd name="T49" fmla="*/ 43 h 43"/>
              <a:gd name="T50" fmla="*/ 12 w 54"/>
              <a:gd name="T5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43">
                <a:moveTo>
                  <a:pt x="12" y="43"/>
                </a:moveTo>
                <a:lnTo>
                  <a:pt x="16" y="40"/>
                </a:lnTo>
                <a:lnTo>
                  <a:pt x="21" y="36"/>
                </a:lnTo>
                <a:lnTo>
                  <a:pt x="26" y="33"/>
                </a:lnTo>
                <a:lnTo>
                  <a:pt x="31" y="30"/>
                </a:lnTo>
                <a:lnTo>
                  <a:pt x="37" y="25"/>
                </a:lnTo>
                <a:lnTo>
                  <a:pt x="43" y="21"/>
                </a:lnTo>
                <a:lnTo>
                  <a:pt x="49" y="17"/>
                </a:lnTo>
                <a:lnTo>
                  <a:pt x="54" y="11"/>
                </a:lnTo>
                <a:lnTo>
                  <a:pt x="54" y="8"/>
                </a:lnTo>
                <a:lnTo>
                  <a:pt x="52" y="4"/>
                </a:lnTo>
                <a:lnTo>
                  <a:pt x="48" y="1"/>
                </a:lnTo>
                <a:lnTo>
                  <a:pt x="45" y="0"/>
                </a:lnTo>
                <a:lnTo>
                  <a:pt x="38" y="2"/>
                </a:lnTo>
                <a:lnTo>
                  <a:pt x="33" y="4"/>
                </a:lnTo>
                <a:lnTo>
                  <a:pt x="27" y="8"/>
                </a:lnTo>
                <a:lnTo>
                  <a:pt x="21" y="12"/>
                </a:lnTo>
                <a:lnTo>
                  <a:pt x="15" y="17"/>
                </a:lnTo>
                <a:lnTo>
                  <a:pt x="10" y="21"/>
                </a:lnTo>
                <a:lnTo>
                  <a:pt x="5" y="24"/>
                </a:lnTo>
                <a:lnTo>
                  <a:pt x="0" y="29"/>
                </a:lnTo>
                <a:lnTo>
                  <a:pt x="0" y="32"/>
                </a:lnTo>
                <a:lnTo>
                  <a:pt x="3" y="37"/>
                </a:lnTo>
                <a:lnTo>
                  <a:pt x="8" y="43"/>
                </a:lnTo>
                <a:lnTo>
                  <a:pt x="12" y="43"/>
                </a:lnTo>
                <a:lnTo>
                  <a:pt x="12"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4"/>
          <p:cNvSpPr>
            <a:spLocks/>
          </p:cNvSpPr>
          <p:nvPr/>
        </p:nvSpPr>
        <p:spPr bwMode="auto">
          <a:xfrm>
            <a:off x="6272216" y="2355852"/>
            <a:ext cx="57150" cy="130175"/>
          </a:xfrm>
          <a:custGeom>
            <a:avLst/>
            <a:gdLst>
              <a:gd name="T0" fmla="*/ 1 w 36"/>
              <a:gd name="T1" fmla="*/ 8 h 82"/>
              <a:gd name="T2" fmla="*/ 6 w 36"/>
              <a:gd name="T3" fmla="*/ 23 h 82"/>
              <a:gd name="T4" fmla="*/ 12 w 36"/>
              <a:gd name="T5" fmla="*/ 39 h 82"/>
              <a:gd name="T6" fmla="*/ 16 w 36"/>
              <a:gd name="T7" fmla="*/ 54 h 82"/>
              <a:gd name="T8" fmla="*/ 22 w 36"/>
              <a:gd name="T9" fmla="*/ 70 h 82"/>
              <a:gd name="T10" fmla="*/ 24 w 36"/>
              <a:gd name="T11" fmla="*/ 73 h 82"/>
              <a:gd name="T12" fmla="*/ 29 w 36"/>
              <a:gd name="T13" fmla="*/ 77 h 82"/>
              <a:gd name="T14" fmla="*/ 34 w 36"/>
              <a:gd name="T15" fmla="*/ 82 h 82"/>
              <a:gd name="T16" fmla="*/ 36 w 36"/>
              <a:gd name="T17" fmla="*/ 81 h 82"/>
              <a:gd name="T18" fmla="*/ 36 w 36"/>
              <a:gd name="T19" fmla="*/ 63 h 82"/>
              <a:gd name="T20" fmla="*/ 31 w 36"/>
              <a:gd name="T21" fmla="*/ 45 h 82"/>
              <a:gd name="T22" fmla="*/ 24 w 36"/>
              <a:gd name="T23" fmla="*/ 28 h 82"/>
              <a:gd name="T24" fmla="*/ 16 w 36"/>
              <a:gd name="T25" fmla="*/ 12 h 82"/>
              <a:gd name="T26" fmla="*/ 12 w 36"/>
              <a:gd name="T27" fmla="*/ 6 h 82"/>
              <a:gd name="T28" fmla="*/ 4 w 36"/>
              <a:gd name="T29" fmla="*/ 1 h 82"/>
              <a:gd name="T30" fmla="*/ 0 w 36"/>
              <a:gd name="T31" fmla="*/ 0 h 82"/>
              <a:gd name="T32" fmla="*/ 1 w 36"/>
              <a:gd name="T33" fmla="*/ 8 h 82"/>
              <a:gd name="T34" fmla="*/ 1 w 36"/>
              <a:gd name="T35"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82">
                <a:moveTo>
                  <a:pt x="1" y="8"/>
                </a:moveTo>
                <a:lnTo>
                  <a:pt x="6" y="23"/>
                </a:lnTo>
                <a:lnTo>
                  <a:pt x="12" y="39"/>
                </a:lnTo>
                <a:lnTo>
                  <a:pt x="16" y="54"/>
                </a:lnTo>
                <a:lnTo>
                  <a:pt x="22" y="70"/>
                </a:lnTo>
                <a:lnTo>
                  <a:pt x="24" y="73"/>
                </a:lnTo>
                <a:lnTo>
                  <a:pt x="29" y="77"/>
                </a:lnTo>
                <a:lnTo>
                  <a:pt x="34" y="82"/>
                </a:lnTo>
                <a:lnTo>
                  <a:pt x="36" y="81"/>
                </a:lnTo>
                <a:lnTo>
                  <a:pt x="36" y="63"/>
                </a:lnTo>
                <a:lnTo>
                  <a:pt x="31" y="45"/>
                </a:lnTo>
                <a:lnTo>
                  <a:pt x="24" y="28"/>
                </a:lnTo>
                <a:lnTo>
                  <a:pt x="16" y="12"/>
                </a:lnTo>
                <a:lnTo>
                  <a:pt x="12" y="6"/>
                </a:lnTo>
                <a:lnTo>
                  <a:pt x="4" y="1"/>
                </a:lnTo>
                <a:lnTo>
                  <a:pt x="0" y="0"/>
                </a:lnTo>
                <a:lnTo>
                  <a:pt x="1" y="8"/>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5"/>
          <p:cNvSpPr>
            <a:spLocks/>
          </p:cNvSpPr>
          <p:nvPr/>
        </p:nvSpPr>
        <p:spPr bwMode="auto">
          <a:xfrm>
            <a:off x="6261103" y="2336802"/>
            <a:ext cx="319088" cy="176213"/>
          </a:xfrm>
          <a:custGeom>
            <a:avLst/>
            <a:gdLst>
              <a:gd name="T0" fmla="*/ 16 w 201"/>
              <a:gd name="T1" fmla="*/ 111 h 111"/>
              <a:gd name="T2" fmla="*/ 25 w 201"/>
              <a:gd name="T3" fmla="*/ 101 h 111"/>
              <a:gd name="T4" fmla="*/ 35 w 201"/>
              <a:gd name="T5" fmla="*/ 91 h 111"/>
              <a:gd name="T6" fmla="*/ 45 w 201"/>
              <a:gd name="T7" fmla="*/ 84 h 111"/>
              <a:gd name="T8" fmla="*/ 55 w 201"/>
              <a:gd name="T9" fmla="*/ 75 h 111"/>
              <a:gd name="T10" fmla="*/ 66 w 201"/>
              <a:gd name="T11" fmla="*/ 67 h 111"/>
              <a:gd name="T12" fmla="*/ 77 w 201"/>
              <a:gd name="T13" fmla="*/ 61 h 111"/>
              <a:gd name="T14" fmla="*/ 88 w 201"/>
              <a:gd name="T15" fmla="*/ 54 h 111"/>
              <a:gd name="T16" fmla="*/ 100 w 201"/>
              <a:gd name="T17" fmla="*/ 48 h 111"/>
              <a:gd name="T18" fmla="*/ 108 w 201"/>
              <a:gd name="T19" fmla="*/ 44 h 111"/>
              <a:gd name="T20" fmla="*/ 115 w 201"/>
              <a:gd name="T21" fmla="*/ 41 h 111"/>
              <a:gd name="T22" fmla="*/ 123 w 201"/>
              <a:gd name="T23" fmla="*/ 38 h 111"/>
              <a:gd name="T24" fmla="*/ 131 w 201"/>
              <a:gd name="T25" fmla="*/ 35 h 111"/>
              <a:gd name="T26" fmla="*/ 138 w 201"/>
              <a:gd name="T27" fmla="*/ 33 h 111"/>
              <a:gd name="T28" fmla="*/ 146 w 201"/>
              <a:gd name="T29" fmla="*/ 31 h 111"/>
              <a:gd name="T30" fmla="*/ 154 w 201"/>
              <a:gd name="T31" fmla="*/ 29 h 111"/>
              <a:gd name="T32" fmla="*/ 161 w 201"/>
              <a:gd name="T33" fmla="*/ 27 h 111"/>
              <a:gd name="T34" fmla="*/ 166 w 201"/>
              <a:gd name="T35" fmla="*/ 26 h 111"/>
              <a:gd name="T36" fmla="*/ 171 w 201"/>
              <a:gd name="T37" fmla="*/ 26 h 111"/>
              <a:gd name="T38" fmla="*/ 176 w 201"/>
              <a:gd name="T39" fmla="*/ 26 h 111"/>
              <a:gd name="T40" fmla="*/ 181 w 201"/>
              <a:gd name="T41" fmla="*/ 24 h 111"/>
              <a:gd name="T42" fmla="*/ 186 w 201"/>
              <a:gd name="T43" fmla="*/ 24 h 111"/>
              <a:gd name="T44" fmla="*/ 191 w 201"/>
              <a:gd name="T45" fmla="*/ 23 h 111"/>
              <a:gd name="T46" fmla="*/ 195 w 201"/>
              <a:gd name="T47" fmla="*/ 22 h 111"/>
              <a:gd name="T48" fmla="*/ 200 w 201"/>
              <a:gd name="T49" fmla="*/ 20 h 111"/>
              <a:gd name="T50" fmla="*/ 201 w 201"/>
              <a:gd name="T51" fmla="*/ 17 h 111"/>
              <a:gd name="T52" fmla="*/ 198 w 201"/>
              <a:gd name="T53" fmla="*/ 12 h 111"/>
              <a:gd name="T54" fmla="*/ 192 w 201"/>
              <a:gd name="T55" fmla="*/ 7 h 111"/>
              <a:gd name="T56" fmla="*/ 189 w 201"/>
              <a:gd name="T57" fmla="*/ 5 h 111"/>
              <a:gd name="T58" fmla="*/ 177 w 201"/>
              <a:gd name="T59" fmla="*/ 1 h 111"/>
              <a:gd name="T60" fmla="*/ 164 w 201"/>
              <a:gd name="T61" fmla="*/ 0 h 111"/>
              <a:gd name="T62" fmla="*/ 151 w 201"/>
              <a:gd name="T63" fmla="*/ 1 h 111"/>
              <a:gd name="T64" fmla="*/ 137 w 201"/>
              <a:gd name="T65" fmla="*/ 3 h 111"/>
              <a:gd name="T66" fmla="*/ 124 w 201"/>
              <a:gd name="T67" fmla="*/ 6 h 111"/>
              <a:gd name="T68" fmla="*/ 111 w 201"/>
              <a:gd name="T69" fmla="*/ 11 h 111"/>
              <a:gd name="T70" fmla="*/ 98 w 201"/>
              <a:gd name="T71" fmla="*/ 17 h 111"/>
              <a:gd name="T72" fmla="*/ 85 w 201"/>
              <a:gd name="T73" fmla="*/ 23 h 111"/>
              <a:gd name="T74" fmla="*/ 71 w 201"/>
              <a:gd name="T75" fmla="*/ 30 h 111"/>
              <a:gd name="T76" fmla="*/ 59 w 201"/>
              <a:gd name="T77" fmla="*/ 39 h 111"/>
              <a:gd name="T78" fmla="*/ 47 w 201"/>
              <a:gd name="T79" fmla="*/ 48 h 111"/>
              <a:gd name="T80" fmla="*/ 36 w 201"/>
              <a:gd name="T81" fmla="*/ 56 h 111"/>
              <a:gd name="T82" fmla="*/ 26 w 201"/>
              <a:gd name="T83" fmla="*/ 65 h 111"/>
              <a:gd name="T84" fmla="*/ 16 w 201"/>
              <a:gd name="T85" fmla="*/ 74 h 111"/>
              <a:gd name="T86" fmla="*/ 8 w 201"/>
              <a:gd name="T87" fmla="*/ 84 h 111"/>
              <a:gd name="T88" fmla="*/ 0 w 201"/>
              <a:gd name="T89" fmla="*/ 93 h 111"/>
              <a:gd name="T90" fmla="*/ 0 w 201"/>
              <a:gd name="T91" fmla="*/ 98 h 111"/>
              <a:gd name="T92" fmla="*/ 5 w 201"/>
              <a:gd name="T93" fmla="*/ 106 h 111"/>
              <a:gd name="T94" fmla="*/ 12 w 201"/>
              <a:gd name="T95" fmla="*/ 111 h 111"/>
              <a:gd name="T96" fmla="*/ 16 w 201"/>
              <a:gd name="T97" fmla="*/ 111 h 111"/>
              <a:gd name="T98" fmla="*/ 16 w 201"/>
              <a:gd name="T9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 h="111">
                <a:moveTo>
                  <a:pt x="16" y="111"/>
                </a:moveTo>
                <a:lnTo>
                  <a:pt x="25" y="101"/>
                </a:lnTo>
                <a:lnTo>
                  <a:pt x="35" y="91"/>
                </a:lnTo>
                <a:lnTo>
                  <a:pt x="45" y="84"/>
                </a:lnTo>
                <a:lnTo>
                  <a:pt x="55" y="75"/>
                </a:lnTo>
                <a:lnTo>
                  <a:pt x="66" y="67"/>
                </a:lnTo>
                <a:lnTo>
                  <a:pt x="77" y="61"/>
                </a:lnTo>
                <a:lnTo>
                  <a:pt x="88" y="54"/>
                </a:lnTo>
                <a:lnTo>
                  <a:pt x="100" y="48"/>
                </a:lnTo>
                <a:lnTo>
                  <a:pt x="108" y="44"/>
                </a:lnTo>
                <a:lnTo>
                  <a:pt x="115" y="41"/>
                </a:lnTo>
                <a:lnTo>
                  <a:pt x="123" y="38"/>
                </a:lnTo>
                <a:lnTo>
                  <a:pt x="131" y="35"/>
                </a:lnTo>
                <a:lnTo>
                  <a:pt x="138" y="33"/>
                </a:lnTo>
                <a:lnTo>
                  <a:pt x="146" y="31"/>
                </a:lnTo>
                <a:lnTo>
                  <a:pt x="154" y="29"/>
                </a:lnTo>
                <a:lnTo>
                  <a:pt x="161" y="27"/>
                </a:lnTo>
                <a:lnTo>
                  <a:pt x="166" y="26"/>
                </a:lnTo>
                <a:lnTo>
                  <a:pt x="171" y="26"/>
                </a:lnTo>
                <a:lnTo>
                  <a:pt x="176" y="26"/>
                </a:lnTo>
                <a:lnTo>
                  <a:pt x="181" y="24"/>
                </a:lnTo>
                <a:lnTo>
                  <a:pt x="186" y="24"/>
                </a:lnTo>
                <a:lnTo>
                  <a:pt x="191" y="23"/>
                </a:lnTo>
                <a:lnTo>
                  <a:pt x="195" y="22"/>
                </a:lnTo>
                <a:lnTo>
                  <a:pt x="200" y="20"/>
                </a:lnTo>
                <a:lnTo>
                  <a:pt x="201" y="17"/>
                </a:lnTo>
                <a:lnTo>
                  <a:pt x="198" y="12"/>
                </a:lnTo>
                <a:lnTo>
                  <a:pt x="192" y="7"/>
                </a:lnTo>
                <a:lnTo>
                  <a:pt x="189" y="5"/>
                </a:lnTo>
                <a:lnTo>
                  <a:pt x="177" y="1"/>
                </a:lnTo>
                <a:lnTo>
                  <a:pt x="164" y="0"/>
                </a:lnTo>
                <a:lnTo>
                  <a:pt x="151" y="1"/>
                </a:lnTo>
                <a:lnTo>
                  <a:pt x="137" y="3"/>
                </a:lnTo>
                <a:lnTo>
                  <a:pt x="124" y="6"/>
                </a:lnTo>
                <a:lnTo>
                  <a:pt x="111" y="11"/>
                </a:lnTo>
                <a:lnTo>
                  <a:pt x="98" y="17"/>
                </a:lnTo>
                <a:lnTo>
                  <a:pt x="85" y="23"/>
                </a:lnTo>
                <a:lnTo>
                  <a:pt x="71" y="30"/>
                </a:lnTo>
                <a:lnTo>
                  <a:pt x="59" y="39"/>
                </a:lnTo>
                <a:lnTo>
                  <a:pt x="47" y="48"/>
                </a:lnTo>
                <a:lnTo>
                  <a:pt x="36" y="56"/>
                </a:lnTo>
                <a:lnTo>
                  <a:pt x="26" y="65"/>
                </a:lnTo>
                <a:lnTo>
                  <a:pt x="16" y="74"/>
                </a:lnTo>
                <a:lnTo>
                  <a:pt x="8" y="84"/>
                </a:lnTo>
                <a:lnTo>
                  <a:pt x="0" y="93"/>
                </a:lnTo>
                <a:lnTo>
                  <a:pt x="0" y="98"/>
                </a:lnTo>
                <a:lnTo>
                  <a:pt x="5" y="106"/>
                </a:lnTo>
                <a:lnTo>
                  <a:pt x="12" y="111"/>
                </a:lnTo>
                <a:lnTo>
                  <a:pt x="16" y="111"/>
                </a:lnTo>
                <a:lnTo>
                  <a:pt x="16"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36"/>
          <p:cNvSpPr>
            <a:spLocks/>
          </p:cNvSpPr>
          <p:nvPr/>
        </p:nvSpPr>
        <p:spPr bwMode="auto">
          <a:xfrm>
            <a:off x="6316666" y="2401889"/>
            <a:ext cx="284163" cy="120650"/>
          </a:xfrm>
          <a:custGeom>
            <a:avLst/>
            <a:gdLst>
              <a:gd name="T0" fmla="*/ 8 w 179"/>
              <a:gd name="T1" fmla="*/ 76 h 76"/>
              <a:gd name="T2" fmla="*/ 28 w 179"/>
              <a:gd name="T3" fmla="*/ 63 h 76"/>
              <a:gd name="T4" fmla="*/ 47 w 179"/>
              <a:gd name="T5" fmla="*/ 53 h 76"/>
              <a:gd name="T6" fmla="*/ 69 w 179"/>
              <a:gd name="T7" fmla="*/ 44 h 76"/>
              <a:gd name="T8" fmla="*/ 90 w 179"/>
              <a:gd name="T9" fmla="*/ 37 h 76"/>
              <a:gd name="T10" fmla="*/ 112 w 179"/>
              <a:gd name="T11" fmla="*/ 31 h 76"/>
              <a:gd name="T12" fmla="*/ 135 w 179"/>
              <a:gd name="T13" fmla="*/ 24 h 76"/>
              <a:gd name="T14" fmla="*/ 157 w 179"/>
              <a:gd name="T15" fmla="*/ 18 h 76"/>
              <a:gd name="T16" fmla="*/ 179 w 179"/>
              <a:gd name="T17" fmla="*/ 10 h 76"/>
              <a:gd name="T18" fmla="*/ 179 w 179"/>
              <a:gd name="T19" fmla="*/ 8 h 76"/>
              <a:gd name="T20" fmla="*/ 177 w 179"/>
              <a:gd name="T21" fmla="*/ 4 h 76"/>
              <a:gd name="T22" fmla="*/ 175 w 179"/>
              <a:gd name="T23" fmla="*/ 1 h 76"/>
              <a:gd name="T24" fmla="*/ 173 w 179"/>
              <a:gd name="T25" fmla="*/ 0 h 76"/>
              <a:gd name="T26" fmla="*/ 149 w 179"/>
              <a:gd name="T27" fmla="*/ 3 h 76"/>
              <a:gd name="T28" fmla="*/ 127 w 179"/>
              <a:gd name="T29" fmla="*/ 8 h 76"/>
              <a:gd name="T30" fmla="*/ 104 w 179"/>
              <a:gd name="T31" fmla="*/ 14 h 76"/>
              <a:gd name="T32" fmla="*/ 81 w 179"/>
              <a:gd name="T33" fmla="*/ 22 h 76"/>
              <a:gd name="T34" fmla="*/ 59 w 179"/>
              <a:gd name="T35" fmla="*/ 32 h 76"/>
              <a:gd name="T36" fmla="*/ 39 w 179"/>
              <a:gd name="T37" fmla="*/ 42 h 76"/>
              <a:gd name="T38" fmla="*/ 19 w 179"/>
              <a:gd name="T39" fmla="*/ 54 h 76"/>
              <a:gd name="T40" fmla="*/ 0 w 179"/>
              <a:gd name="T41" fmla="*/ 67 h 76"/>
              <a:gd name="T42" fmla="*/ 0 w 179"/>
              <a:gd name="T43" fmla="*/ 69 h 76"/>
              <a:gd name="T44" fmla="*/ 2 w 179"/>
              <a:gd name="T45" fmla="*/ 72 h 76"/>
              <a:gd name="T46" fmla="*/ 6 w 179"/>
              <a:gd name="T47" fmla="*/ 75 h 76"/>
              <a:gd name="T48" fmla="*/ 8 w 179"/>
              <a:gd name="T49" fmla="*/ 76 h 76"/>
              <a:gd name="T50" fmla="*/ 8 w 179"/>
              <a:gd name="T5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9" h="76">
                <a:moveTo>
                  <a:pt x="8" y="76"/>
                </a:moveTo>
                <a:lnTo>
                  <a:pt x="28" y="63"/>
                </a:lnTo>
                <a:lnTo>
                  <a:pt x="47" y="53"/>
                </a:lnTo>
                <a:lnTo>
                  <a:pt x="69" y="44"/>
                </a:lnTo>
                <a:lnTo>
                  <a:pt x="90" y="37"/>
                </a:lnTo>
                <a:lnTo>
                  <a:pt x="112" y="31"/>
                </a:lnTo>
                <a:lnTo>
                  <a:pt x="135" y="24"/>
                </a:lnTo>
                <a:lnTo>
                  <a:pt x="157" y="18"/>
                </a:lnTo>
                <a:lnTo>
                  <a:pt x="179" y="10"/>
                </a:lnTo>
                <a:lnTo>
                  <a:pt x="179" y="8"/>
                </a:lnTo>
                <a:lnTo>
                  <a:pt x="177" y="4"/>
                </a:lnTo>
                <a:lnTo>
                  <a:pt x="175" y="1"/>
                </a:lnTo>
                <a:lnTo>
                  <a:pt x="173" y="0"/>
                </a:lnTo>
                <a:lnTo>
                  <a:pt x="149" y="3"/>
                </a:lnTo>
                <a:lnTo>
                  <a:pt x="127" y="8"/>
                </a:lnTo>
                <a:lnTo>
                  <a:pt x="104" y="14"/>
                </a:lnTo>
                <a:lnTo>
                  <a:pt x="81" y="22"/>
                </a:lnTo>
                <a:lnTo>
                  <a:pt x="59" y="32"/>
                </a:lnTo>
                <a:lnTo>
                  <a:pt x="39" y="42"/>
                </a:lnTo>
                <a:lnTo>
                  <a:pt x="19" y="54"/>
                </a:lnTo>
                <a:lnTo>
                  <a:pt x="0" y="67"/>
                </a:lnTo>
                <a:lnTo>
                  <a:pt x="0" y="69"/>
                </a:lnTo>
                <a:lnTo>
                  <a:pt x="2" y="72"/>
                </a:lnTo>
                <a:lnTo>
                  <a:pt x="6" y="75"/>
                </a:lnTo>
                <a:lnTo>
                  <a:pt x="8" y="76"/>
                </a:lnTo>
                <a:lnTo>
                  <a:pt x="8"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37"/>
          <p:cNvSpPr>
            <a:spLocks/>
          </p:cNvSpPr>
          <p:nvPr/>
        </p:nvSpPr>
        <p:spPr bwMode="auto">
          <a:xfrm>
            <a:off x="5618165" y="2543177"/>
            <a:ext cx="647700" cy="950913"/>
          </a:xfrm>
          <a:custGeom>
            <a:avLst/>
            <a:gdLst>
              <a:gd name="T0" fmla="*/ 393 w 408"/>
              <a:gd name="T1" fmla="*/ 0 h 599"/>
              <a:gd name="T2" fmla="*/ 371 w 408"/>
              <a:gd name="T3" fmla="*/ 10 h 599"/>
              <a:gd name="T4" fmla="*/ 349 w 408"/>
              <a:gd name="T5" fmla="*/ 20 h 599"/>
              <a:gd name="T6" fmla="*/ 327 w 408"/>
              <a:gd name="T7" fmla="*/ 30 h 599"/>
              <a:gd name="T8" fmla="*/ 306 w 408"/>
              <a:gd name="T9" fmla="*/ 39 h 599"/>
              <a:gd name="T10" fmla="*/ 285 w 408"/>
              <a:gd name="T11" fmla="*/ 49 h 599"/>
              <a:gd name="T12" fmla="*/ 266 w 408"/>
              <a:gd name="T13" fmla="*/ 60 h 599"/>
              <a:gd name="T14" fmla="*/ 246 w 408"/>
              <a:gd name="T15" fmla="*/ 71 h 599"/>
              <a:gd name="T16" fmla="*/ 226 w 408"/>
              <a:gd name="T17" fmla="*/ 83 h 599"/>
              <a:gd name="T18" fmla="*/ 207 w 408"/>
              <a:gd name="T19" fmla="*/ 97 h 599"/>
              <a:gd name="T20" fmla="*/ 190 w 408"/>
              <a:gd name="T21" fmla="*/ 110 h 599"/>
              <a:gd name="T22" fmla="*/ 172 w 408"/>
              <a:gd name="T23" fmla="*/ 124 h 599"/>
              <a:gd name="T24" fmla="*/ 155 w 408"/>
              <a:gd name="T25" fmla="*/ 139 h 599"/>
              <a:gd name="T26" fmla="*/ 138 w 408"/>
              <a:gd name="T27" fmla="*/ 156 h 599"/>
              <a:gd name="T28" fmla="*/ 122 w 408"/>
              <a:gd name="T29" fmla="*/ 173 h 599"/>
              <a:gd name="T30" fmla="*/ 106 w 408"/>
              <a:gd name="T31" fmla="*/ 192 h 599"/>
              <a:gd name="T32" fmla="*/ 92 w 408"/>
              <a:gd name="T33" fmla="*/ 212 h 599"/>
              <a:gd name="T34" fmla="*/ 68 w 408"/>
              <a:gd name="T35" fmla="*/ 252 h 599"/>
              <a:gd name="T36" fmla="*/ 49 w 408"/>
              <a:gd name="T37" fmla="*/ 296 h 599"/>
              <a:gd name="T38" fmla="*/ 36 w 408"/>
              <a:gd name="T39" fmla="*/ 342 h 599"/>
              <a:gd name="T40" fmla="*/ 25 w 408"/>
              <a:gd name="T41" fmla="*/ 391 h 599"/>
              <a:gd name="T42" fmla="*/ 17 w 408"/>
              <a:gd name="T43" fmla="*/ 439 h 599"/>
              <a:gd name="T44" fmla="*/ 12 w 408"/>
              <a:gd name="T45" fmla="*/ 488 h 599"/>
              <a:gd name="T46" fmla="*/ 5 w 408"/>
              <a:gd name="T47" fmla="*/ 536 h 599"/>
              <a:gd name="T48" fmla="*/ 0 w 408"/>
              <a:gd name="T49" fmla="*/ 582 h 599"/>
              <a:gd name="T50" fmla="*/ 2 w 408"/>
              <a:gd name="T51" fmla="*/ 588 h 599"/>
              <a:gd name="T52" fmla="*/ 6 w 408"/>
              <a:gd name="T53" fmla="*/ 595 h 599"/>
              <a:gd name="T54" fmla="*/ 13 w 408"/>
              <a:gd name="T55" fmla="*/ 599 h 599"/>
              <a:gd name="T56" fmla="*/ 16 w 408"/>
              <a:gd name="T57" fmla="*/ 598 h 599"/>
              <a:gd name="T58" fmla="*/ 28 w 408"/>
              <a:gd name="T59" fmla="*/ 552 h 599"/>
              <a:gd name="T60" fmla="*/ 38 w 408"/>
              <a:gd name="T61" fmla="*/ 506 h 599"/>
              <a:gd name="T62" fmla="*/ 46 w 408"/>
              <a:gd name="T63" fmla="*/ 459 h 599"/>
              <a:gd name="T64" fmla="*/ 55 w 408"/>
              <a:gd name="T65" fmla="*/ 413 h 599"/>
              <a:gd name="T66" fmla="*/ 63 w 408"/>
              <a:gd name="T67" fmla="*/ 368 h 599"/>
              <a:gd name="T68" fmla="*/ 74 w 408"/>
              <a:gd name="T69" fmla="*/ 323 h 599"/>
              <a:gd name="T70" fmla="*/ 91 w 408"/>
              <a:gd name="T71" fmla="*/ 278 h 599"/>
              <a:gd name="T72" fmla="*/ 112 w 408"/>
              <a:gd name="T73" fmla="*/ 235 h 599"/>
              <a:gd name="T74" fmla="*/ 125 w 408"/>
              <a:gd name="T75" fmla="*/ 214 h 599"/>
              <a:gd name="T76" fmla="*/ 138 w 408"/>
              <a:gd name="T77" fmla="*/ 195 h 599"/>
              <a:gd name="T78" fmla="*/ 153 w 408"/>
              <a:gd name="T79" fmla="*/ 178 h 599"/>
              <a:gd name="T80" fmla="*/ 170 w 408"/>
              <a:gd name="T81" fmla="*/ 161 h 599"/>
              <a:gd name="T82" fmla="*/ 186 w 408"/>
              <a:gd name="T83" fmla="*/ 146 h 599"/>
              <a:gd name="T84" fmla="*/ 205 w 408"/>
              <a:gd name="T85" fmla="*/ 131 h 599"/>
              <a:gd name="T86" fmla="*/ 224 w 408"/>
              <a:gd name="T87" fmla="*/ 117 h 599"/>
              <a:gd name="T88" fmla="*/ 242 w 408"/>
              <a:gd name="T89" fmla="*/ 104 h 599"/>
              <a:gd name="T90" fmla="*/ 262 w 408"/>
              <a:gd name="T91" fmla="*/ 92 h 599"/>
              <a:gd name="T92" fmla="*/ 282 w 408"/>
              <a:gd name="T93" fmla="*/ 80 h 599"/>
              <a:gd name="T94" fmla="*/ 303 w 408"/>
              <a:gd name="T95" fmla="*/ 69 h 599"/>
              <a:gd name="T96" fmla="*/ 324 w 408"/>
              <a:gd name="T97" fmla="*/ 58 h 599"/>
              <a:gd name="T98" fmla="*/ 345 w 408"/>
              <a:gd name="T99" fmla="*/ 47 h 599"/>
              <a:gd name="T100" fmla="*/ 365 w 408"/>
              <a:gd name="T101" fmla="*/ 37 h 599"/>
              <a:gd name="T102" fmla="*/ 386 w 408"/>
              <a:gd name="T103" fmla="*/ 27 h 599"/>
              <a:gd name="T104" fmla="*/ 407 w 408"/>
              <a:gd name="T105" fmla="*/ 17 h 599"/>
              <a:gd name="T106" fmla="*/ 408 w 408"/>
              <a:gd name="T107" fmla="*/ 13 h 599"/>
              <a:gd name="T108" fmla="*/ 404 w 408"/>
              <a:gd name="T109" fmla="*/ 6 h 599"/>
              <a:gd name="T110" fmla="*/ 398 w 408"/>
              <a:gd name="T111" fmla="*/ 1 h 599"/>
              <a:gd name="T112" fmla="*/ 393 w 408"/>
              <a:gd name="T113" fmla="*/ 0 h 599"/>
              <a:gd name="T114" fmla="*/ 393 w 408"/>
              <a:gd name="T115"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8" h="599">
                <a:moveTo>
                  <a:pt x="393" y="0"/>
                </a:moveTo>
                <a:lnTo>
                  <a:pt x="371" y="10"/>
                </a:lnTo>
                <a:lnTo>
                  <a:pt x="349" y="20"/>
                </a:lnTo>
                <a:lnTo>
                  <a:pt x="327" y="30"/>
                </a:lnTo>
                <a:lnTo>
                  <a:pt x="306" y="39"/>
                </a:lnTo>
                <a:lnTo>
                  <a:pt x="285" y="49"/>
                </a:lnTo>
                <a:lnTo>
                  <a:pt x="266" y="60"/>
                </a:lnTo>
                <a:lnTo>
                  <a:pt x="246" y="71"/>
                </a:lnTo>
                <a:lnTo>
                  <a:pt x="226" y="83"/>
                </a:lnTo>
                <a:lnTo>
                  <a:pt x="207" y="97"/>
                </a:lnTo>
                <a:lnTo>
                  <a:pt x="190" y="110"/>
                </a:lnTo>
                <a:lnTo>
                  <a:pt x="172" y="124"/>
                </a:lnTo>
                <a:lnTo>
                  <a:pt x="155" y="139"/>
                </a:lnTo>
                <a:lnTo>
                  <a:pt x="138" y="156"/>
                </a:lnTo>
                <a:lnTo>
                  <a:pt x="122" y="173"/>
                </a:lnTo>
                <a:lnTo>
                  <a:pt x="106" y="192"/>
                </a:lnTo>
                <a:lnTo>
                  <a:pt x="92" y="212"/>
                </a:lnTo>
                <a:lnTo>
                  <a:pt x="68" y="252"/>
                </a:lnTo>
                <a:lnTo>
                  <a:pt x="49" y="296"/>
                </a:lnTo>
                <a:lnTo>
                  <a:pt x="36" y="342"/>
                </a:lnTo>
                <a:lnTo>
                  <a:pt x="25" y="391"/>
                </a:lnTo>
                <a:lnTo>
                  <a:pt x="17" y="439"/>
                </a:lnTo>
                <a:lnTo>
                  <a:pt x="12" y="488"/>
                </a:lnTo>
                <a:lnTo>
                  <a:pt x="5" y="536"/>
                </a:lnTo>
                <a:lnTo>
                  <a:pt x="0" y="582"/>
                </a:lnTo>
                <a:lnTo>
                  <a:pt x="2" y="588"/>
                </a:lnTo>
                <a:lnTo>
                  <a:pt x="6" y="595"/>
                </a:lnTo>
                <a:lnTo>
                  <a:pt x="13" y="599"/>
                </a:lnTo>
                <a:lnTo>
                  <a:pt x="16" y="598"/>
                </a:lnTo>
                <a:lnTo>
                  <a:pt x="28" y="552"/>
                </a:lnTo>
                <a:lnTo>
                  <a:pt x="38" y="506"/>
                </a:lnTo>
                <a:lnTo>
                  <a:pt x="46" y="459"/>
                </a:lnTo>
                <a:lnTo>
                  <a:pt x="55" y="413"/>
                </a:lnTo>
                <a:lnTo>
                  <a:pt x="63" y="368"/>
                </a:lnTo>
                <a:lnTo>
                  <a:pt x="74" y="323"/>
                </a:lnTo>
                <a:lnTo>
                  <a:pt x="91" y="278"/>
                </a:lnTo>
                <a:lnTo>
                  <a:pt x="112" y="235"/>
                </a:lnTo>
                <a:lnTo>
                  <a:pt x="125" y="214"/>
                </a:lnTo>
                <a:lnTo>
                  <a:pt x="138" y="195"/>
                </a:lnTo>
                <a:lnTo>
                  <a:pt x="153" y="178"/>
                </a:lnTo>
                <a:lnTo>
                  <a:pt x="170" y="161"/>
                </a:lnTo>
                <a:lnTo>
                  <a:pt x="186" y="146"/>
                </a:lnTo>
                <a:lnTo>
                  <a:pt x="205" y="131"/>
                </a:lnTo>
                <a:lnTo>
                  <a:pt x="224" y="117"/>
                </a:lnTo>
                <a:lnTo>
                  <a:pt x="242" y="104"/>
                </a:lnTo>
                <a:lnTo>
                  <a:pt x="262" y="92"/>
                </a:lnTo>
                <a:lnTo>
                  <a:pt x="282" y="80"/>
                </a:lnTo>
                <a:lnTo>
                  <a:pt x="303" y="69"/>
                </a:lnTo>
                <a:lnTo>
                  <a:pt x="324" y="58"/>
                </a:lnTo>
                <a:lnTo>
                  <a:pt x="345" y="47"/>
                </a:lnTo>
                <a:lnTo>
                  <a:pt x="365" y="37"/>
                </a:lnTo>
                <a:lnTo>
                  <a:pt x="386" y="27"/>
                </a:lnTo>
                <a:lnTo>
                  <a:pt x="407" y="17"/>
                </a:lnTo>
                <a:lnTo>
                  <a:pt x="408" y="13"/>
                </a:lnTo>
                <a:lnTo>
                  <a:pt x="404" y="6"/>
                </a:lnTo>
                <a:lnTo>
                  <a:pt x="398" y="1"/>
                </a:lnTo>
                <a:lnTo>
                  <a:pt x="393" y="0"/>
                </a:lnTo>
                <a:lnTo>
                  <a:pt x="3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38"/>
          <p:cNvSpPr>
            <a:spLocks/>
          </p:cNvSpPr>
          <p:nvPr/>
        </p:nvSpPr>
        <p:spPr bwMode="auto">
          <a:xfrm>
            <a:off x="6616703" y="2401889"/>
            <a:ext cx="650875" cy="909638"/>
          </a:xfrm>
          <a:custGeom>
            <a:avLst/>
            <a:gdLst>
              <a:gd name="T0" fmla="*/ 12 w 410"/>
              <a:gd name="T1" fmla="*/ 16 h 573"/>
              <a:gd name="T2" fmla="*/ 45 w 410"/>
              <a:gd name="T3" fmla="*/ 19 h 573"/>
              <a:gd name="T4" fmla="*/ 77 w 410"/>
              <a:gd name="T5" fmla="*/ 23 h 573"/>
              <a:gd name="T6" fmla="*/ 108 w 410"/>
              <a:gd name="T7" fmla="*/ 30 h 573"/>
              <a:gd name="T8" fmla="*/ 137 w 410"/>
              <a:gd name="T9" fmla="*/ 38 h 573"/>
              <a:gd name="T10" fmla="*/ 166 w 410"/>
              <a:gd name="T11" fmla="*/ 48 h 573"/>
              <a:gd name="T12" fmla="*/ 192 w 410"/>
              <a:gd name="T13" fmla="*/ 60 h 573"/>
              <a:gd name="T14" fmla="*/ 218 w 410"/>
              <a:gd name="T15" fmla="*/ 76 h 573"/>
              <a:gd name="T16" fmla="*/ 243 w 410"/>
              <a:gd name="T17" fmla="*/ 91 h 573"/>
              <a:gd name="T18" fmla="*/ 266 w 410"/>
              <a:gd name="T19" fmla="*/ 110 h 573"/>
              <a:gd name="T20" fmla="*/ 287 w 410"/>
              <a:gd name="T21" fmla="*/ 131 h 573"/>
              <a:gd name="T22" fmla="*/ 305 w 410"/>
              <a:gd name="T23" fmla="*/ 153 h 573"/>
              <a:gd name="T24" fmla="*/ 323 w 410"/>
              <a:gd name="T25" fmla="*/ 178 h 573"/>
              <a:gd name="T26" fmla="*/ 338 w 410"/>
              <a:gd name="T27" fmla="*/ 204 h 573"/>
              <a:gd name="T28" fmla="*/ 351 w 410"/>
              <a:gd name="T29" fmla="*/ 233 h 573"/>
              <a:gd name="T30" fmla="*/ 362 w 410"/>
              <a:gd name="T31" fmla="*/ 262 h 573"/>
              <a:gd name="T32" fmla="*/ 371 w 410"/>
              <a:gd name="T33" fmla="*/ 295 h 573"/>
              <a:gd name="T34" fmla="*/ 381 w 410"/>
              <a:gd name="T35" fmla="*/ 360 h 573"/>
              <a:gd name="T36" fmla="*/ 384 w 410"/>
              <a:gd name="T37" fmla="*/ 426 h 573"/>
              <a:gd name="T38" fmla="*/ 387 w 410"/>
              <a:gd name="T39" fmla="*/ 493 h 573"/>
              <a:gd name="T40" fmla="*/ 391 w 410"/>
              <a:gd name="T41" fmla="*/ 559 h 573"/>
              <a:gd name="T42" fmla="*/ 394 w 410"/>
              <a:gd name="T43" fmla="*/ 563 h 573"/>
              <a:gd name="T44" fmla="*/ 400 w 410"/>
              <a:gd name="T45" fmla="*/ 569 h 573"/>
              <a:gd name="T46" fmla="*/ 405 w 410"/>
              <a:gd name="T47" fmla="*/ 573 h 573"/>
              <a:gd name="T48" fmla="*/ 407 w 410"/>
              <a:gd name="T49" fmla="*/ 572 h 573"/>
              <a:gd name="T50" fmla="*/ 410 w 410"/>
              <a:gd name="T51" fmla="*/ 518 h 573"/>
              <a:gd name="T52" fmla="*/ 410 w 410"/>
              <a:gd name="T53" fmla="*/ 464 h 573"/>
              <a:gd name="T54" fmla="*/ 406 w 410"/>
              <a:gd name="T55" fmla="*/ 413 h 573"/>
              <a:gd name="T56" fmla="*/ 400 w 410"/>
              <a:gd name="T57" fmla="*/ 361 h 573"/>
              <a:gd name="T58" fmla="*/ 390 w 410"/>
              <a:gd name="T59" fmla="*/ 313 h 573"/>
              <a:gd name="T60" fmla="*/ 376 w 410"/>
              <a:gd name="T61" fmla="*/ 266 h 573"/>
              <a:gd name="T62" fmla="*/ 358 w 410"/>
              <a:gd name="T63" fmla="*/ 222 h 573"/>
              <a:gd name="T64" fmla="*/ 337 w 410"/>
              <a:gd name="T65" fmla="*/ 180 h 573"/>
              <a:gd name="T66" fmla="*/ 311 w 410"/>
              <a:gd name="T67" fmla="*/ 143 h 573"/>
              <a:gd name="T68" fmla="*/ 281 w 410"/>
              <a:gd name="T69" fmla="*/ 109 h 573"/>
              <a:gd name="T70" fmla="*/ 247 w 410"/>
              <a:gd name="T71" fmla="*/ 78 h 573"/>
              <a:gd name="T72" fmla="*/ 208 w 410"/>
              <a:gd name="T73" fmla="*/ 53 h 573"/>
              <a:gd name="T74" fmla="*/ 164 w 410"/>
              <a:gd name="T75" fmla="*/ 31 h 573"/>
              <a:gd name="T76" fmla="*/ 114 w 410"/>
              <a:gd name="T77" fmla="*/ 15 h 573"/>
              <a:gd name="T78" fmla="*/ 60 w 410"/>
              <a:gd name="T79" fmla="*/ 4 h 573"/>
              <a:gd name="T80" fmla="*/ 1 w 410"/>
              <a:gd name="T81" fmla="*/ 0 h 573"/>
              <a:gd name="T82" fmla="*/ 0 w 410"/>
              <a:gd name="T83" fmla="*/ 2 h 573"/>
              <a:gd name="T84" fmla="*/ 3 w 410"/>
              <a:gd name="T85" fmla="*/ 8 h 573"/>
              <a:gd name="T86" fmla="*/ 8 w 410"/>
              <a:gd name="T87" fmla="*/ 14 h 573"/>
              <a:gd name="T88" fmla="*/ 12 w 410"/>
              <a:gd name="T89" fmla="*/ 16 h 573"/>
              <a:gd name="T90" fmla="*/ 12 w 410"/>
              <a:gd name="T91" fmla="*/ 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0" h="573">
                <a:moveTo>
                  <a:pt x="12" y="16"/>
                </a:moveTo>
                <a:lnTo>
                  <a:pt x="45" y="19"/>
                </a:lnTo>
                <a:lnTo>
                  <a:pt x="77" y="23"/>
                </a:lnTo>
                <a:lnTo>
                  <a:pt x="108" y="30"/>
                </a:lnTo>
                <a:lnTo>
                  <a:pt x="137" y="38"/>
                </a:lnTo>
                <a:lnTo>
                  <a:pt x="166" y="48"/>
                </a:lnTo>
                <a:lnTo>
                  <a:pt x="192" y="60"/>
                </a:lnTo>
                <a:lnTo>
                  <a:pt x="218" y="76"/>
                </a:lnTo>
                <a:lnTo>
                  <a:pt x="243" y="91"/>
                </a:lnTo>
                <a:lnTo>
                  <a:pt x="266" y="110"/>
                </a:lnTo>
                <a:lnTo>
                  <a:pt x="287" y="131"/>
                </a:lnTo>
                <a:lnTo>
                  <a:pt x="305" y="153"/>
                </a:lnTo>
                <a:lnTo>
                  <a:pt x="323" y="178"/>
                </a:lnTo>
                <a:lnTo>
                  <a:pt x="338" y="204"/>
                </a:lnTo>
                <a:lnTo>
                  <a:pt x="351" y="233"/>
                </a:lnTo>
                <a:lnTo>
                  <a:pt x="362" y="262"/>
                </a:lnTo>
                <a:lnTo>
                  <a:pt x="371" y="295"/>
                </a:lnTo>
                <a:lnTo>
                  <a:pt x="381" y="360"/>
                </a:lnTo>
                <a:lnTo>
                  <a:pt x="384" y="426"/>
                </a:lnTo>
                <a:lnTo>
                  <a:pt x="387" y="493"/>
                </a:lnTo>
                <a:lnTo>
                  <a:pt x="391" y="559"/>
                </a:lnTo>
                <a:lnTo>
                  <a:pt x="394" y="563"/>
                </a:lnTo>
                <a:lnTo>
                  <a:pt x="400" y="569"/>
                </a:lnTo>
                <a:lnTo>
                  <a:pt x="405" y="573"/>
                </a:lnTo>
                <a:lnTo>
                  <a:pt x="407" y="572"/>
                </a:lnTo>
                <a:lnTo>
                  <a:pt x="410" y="518"/>
                </a:lnTo>
                <a:lnTo>
                  <a:pt x="410" y="464"/>
                </a:lnTo>
                <a:lnTo>
                  <a:pt x="406" y="413"/>
                </a:lnTo>
                <a:lnTo>
                  <a:pt x="400" y="361"/>
                </a:lnTo>
                <a:lnTo>
                  <a:pt x="390" y="313"/>
                </a:lnTo>
                <a:lnTo>
                  <a:pt x="376" y="266"/>
                </a:lnTo>
                <a:lnTo>
                  <a:pt x="358" y="222"/>
                </a:lnTo>
                <a:lnTo>
                  <a:pt x="337" y="180"/>
                </a:lnTo>
                <a:lnTo>
                  <a:pt x="311" y="143"/>
                </a:lnTo>
                <a:lnTo>
                  <a:pt x="281" y="109"/>
                </a:lnTo>
                <a:lnTo>
                  <a:pt x="247" y="78"/>
                </a:lnTo>
                <a:lnTo>
                  <a:pt x="208" y="53"/>
                </a:lnTo>
                <a:lnTo>
                  <a:pt x="164" y="31"/>
                </a:lnTo>
                <a:lnTo>
                  <a:pt x="114" y="15"/>
                </a:lnTo>
                <a:lnTo>
                  <a:pt x="60" y="4"/>
                </a:lnTo>
                <a:lnTo>
                  <a:pt x="1" y="0"/>
                </a:lnTo>
                <a:lnTo>
                  <a:pt x="0" y="2"/>
                </a:lnTo>
                <a:lnTo>
                  <a:pt x="3" y="8"/>
                </a:lnTo>
                <a:lnTo>
                  <a:pt x="8" y="14"/>
                </a:lnTo>
                <a:lnTo>
                  <a:pt x="12" y="16"/>
                </a:lnTo>
                <a:lnTo>
                  <a:pt x="1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39"/>
          <p:cNvSpPr>
            <a:spLocks/>
          </p:cNvSpPr>
          <p:nvPr/>
        </p:nvSpPr>
        <p:spPr bwMode="auto">
          <a:xfrm>
            <a:off x="6708778" y="2646365"/>
            <a:ext cx="368300" cy="1198563"/>
          </a:xfrm>
          <a:custGeom>
            <a:avLst/>
            <a:gdLst>
              <a:gd name="T0" fmla="*/ 187 w 232"/>
              <a:gd name="T1" fmla="*/ 3 h 755"/>
              <a:gd name="T2" fmla="*/ 208 w 232"/>
              <a:gd name="T3" fmla="*/ 48 h 755"/>
              <a:gd name="T4" fmla="*/ 219 w 232"/>
              <a:gd name="T5" fmla="*/ 93 h 755"/>
              <a:gd name="T6" fmla="*/ 221 w 232"/>
              <a:gd name="T7" fmla="*/ 139 h 755"/>
              <a:gd name="T8" fmla="*/ 216 w 232"/>
              <a:gd name="T9" fmla="*/ 185 h 755"/>
              <a:gd name="T10" fmla="*/ 206 w 232"/>
              <a:gd name="T11" fmla="*/ 232 h 755"/>
              <a:gd name="T12" fmla="*/ 190 w 232"/>
              <a:gd name="T13" fmla="*/ 280 h 755"/>
              <a:gd name="T14" fmla="*/ 170 w 232"/>
              <a:gd name="T15" fmla="*/ 328 h 755"/>
              <a:gd name="T16" fmla="*/ 147 w 232"/>
              <a:gd name="T17" fmla="*/ 375 h 755"/>
              <a:gd name="T18" fmla="*/ 123 w 232"/>
              <a:gd name="T19" fmla="*/ 422 h 755"/>
              <a:gd name="T20" fmla="*/ 98 w 232"/>
              <a:gd name="T21" fmla="*/ 470 h 755"/>
              <a:gd name="T22" fmla="*/ 74 w 232"/>
              <a:gd name="T23" fmla="*/ 517 h 755"/>
              <a:gd name="T24" fmla="*/ 52 w 232"/>
              <a:gd name="T25" fmla="*/ 564 h 755"/>
              <a:gd name="T26" fmla="*/ 32 w 232"/>
              <a:gd name="T27" fmla="*/ 610 h 755"/>
              <a:gd name="T28" fmla="*/ 16 w 232"/>
              <a:gd name="T29" fmla="*/ 655 h 755"/>
              <a:gd name="T30" fmla="*/ 5 w 232"/>
              <a:gd name="T31" fmla="*/ 700 h 755"/>
              <a:gd name="T32" fmla="*/ 0 w 232"/>
              <a:gd name="T33" fmla="*/ 744 h 755"/>
              <a:gd name="T34" fmla="*/ 1 w 232"/>
              <a:gd name="T35" fmla="*/ 747 h 755"/>
              <a:gd name="T36" fmla="*/ 6 w 232"/>
              <a:gd name="T37" fmla="*/ 752 h 755"/>
              <a:gd name="T38" fmla="*/ 9 w 232"/>
              <a:gd name="T39" fmla="*/ 755 h 755"/>
              <a:gd name="T40" fmla="*/ 10 w 232"/>
              <a:gd name="T41" fmla="*/ 755 h 755"/>
              <a:gd name="T42" fmla="*/ 16 w 232"/>
              <a:gd name="T43" fmla="*/ 727 h 755"/>
              <a:gd name="T44" fmla="*/ 22 w 232"/>
              <a:gd name="T45" fmla="*/ 698 h 755"/>
              <a:gd name="T46" fmla="*/ 30 w 232"/>
              <a:gd name="T47" fmla="*/ 669 h 755"/>
              <a:gd name="T48" fmla="*/ 40 w 232"/>
              <a:gd name="T49" fmla="*/ 640 h 755"/>
              <a:gd name="T50" fmla="*/ 50 w 232"/>
              <a:gd name="T51" fmla="*/ 610 h 755"/>
              <a:gd name="T52" fmla="*/ 62 w 232"/>
              <a:gd name="T53" fmla="*/ 580 h 755"/>
              <a:gd name="T54" fmla="*/ 74 w 232"/>
              <a:gd name="T55" fmla="*/ 551 h 755"/>
              <a:gd name="T56" fmla="*/ 87 w 232"/>
              <a:gd name="T57" fmla="*/ 521 h 755"/>
              <a:gd name="T58" fmla="*/ 100 w 232"/>
              <a:gd name="T59" fmla="*/ 492 h 755"/>
              <a:gd name="T60" fmla="*/ 113 w 232"/>
              <a:gd name="T61" fmla="*/ 462 h 755"/>
              <a:gd name="T62" fmla="*/ 128 w 232"/>
              <a:gd name="T63" fmla="*/ 433 h 755"/>
              <a:gd name="T64" fmla="*/ 142 w 232"/>
              <a:gd name="T65" fmla="*/ 405 h 755"/>
              <a:gd name="T66" fmla="*/ 155 w 232"/>
              <a:gd name="T67" fmla="*/ 377 h 755"/>
              <a:gd name="T68" fmla="*/ 169 w 232"/>
              <a:gd name="T69" fmla="*/ 351 h 755"/>
              <a:gd name="T70" fmla="*/ 182 w 232"/>
              <a:gd name="T71" fmla="*/ 325 h 755"/>
              <a:gd name="T72" fmla="*/ 195 w 232"/>
              <a:gd name="T73" fmla="*/ 299 h 755"/>
              <a:gd name="T74" fmla="*/ 210 w 232"/>
              <a:gd name="T75" fmla="*/ 264 h 755"/>
              <a:gd name="T76" fmla="*/ 221 w 232"/>
              <a:gd name="T77" fmla="*/ 227 h 755"/>
              <a:gd name="T78" fmla="*/ 229 w 232"/>
              <a:gd name="T79" fmla="*/ 190 h 755"/>
              <a:gd name="T80" fmla="*/ 232 w 232"/>
              <a:gd name="T81" fmla="*/ 151 h 755"/>
              <a:gd name="T82" fmla="*/ 230 w 232"/>
              <a:gd name="T83" fmla="*/ 113 h 755"/>
              <a:gd name="T84" fmla="*/ 223 w 232"/>
              <a:gd name="T85" fmla="*/ 75 h 755"/>
              <a:gd name="T86" fmla="*/ 211 w 232"/>
              <a:gd name="T87" fmla="*/ 39 h 755"/>
              <a:gd name="T88" fmla="*/ 193 w 232"/>
              <a:gd name="T89" fmla="*/ 4 h 755"/>
              <a:gd name="T90" fmla="*/ 191 w 232"/>
              <a:gd name="T91" fmla="*/ 2 h 755"/>
              <a:gd name="T92" fmla="*/ 188 w 232"/>
              <a:gd name="T93" fmla="*/ 0 h 755"/>
              <a:gd name="T94" fmla="*/ 186 w 232"/>
              <a:gd name="T95" fmla="*/ 0 h 755"/>
              <a:gd name="T96" fmla="*/ 187 w 232"/>
              <a:gd name="T97" fmla="*/ 3 h 755"/>
              <a:gd name="T98" fmla="*/ 187 w 232"/>
              <a:gd name="T99" fmla="*/ 3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755">
                <a:moveTo>
                  <a:pt x="187" y="3"/>
                </a:moveTo>
                <a:lnTo>
                  <a:pt x="208" y="48"/>
                </a:lnTo>
                <a:lnTo>
                  <a:pt x="219" y="93"/>
                </a:lnTo>
                <a:lnTo>
                  <a:pt x="221" y="139"/>
                </a:lnTo>
                <a:lnTo>
                  <a:pt x="216" y="185"/>
                </a:lnTo>
                <a:lnTo>
                  <a:pt x="206" y="232"/>
                </a:lnTo>
                <a:lnTo>
                  <a:pt x="190" y="280"/>
                </a:lnTo>
                <a:lnTo>
                  <a:pt x="170" y="328"/>
                </a:lnTo>
                <a:lnTo>
                  <a:pt x="147" y="375"/>
                </a:lnTo>
                <a:lnTo>
                  <a:pt x="123" y="422"/>
                </a:lnTo>
                <a:lnTo>
                  <a:pt x="98" y="470"/>
                </a:lnTo>
                <a:lnTo>
                  <a:pt x="74" y="517"/>
                </a:lnTo>
                <a:lnTo>
                  <a:pt x="52" y="564"/>
                </a:lnTo>
                <a:lnTo>
                  <a:pt x="32" y="610"/>
                </a:lnTo>
                <a:lnTo>
                  <a:pt x="16" y="655"/>
                </a:lnTo>
                <a:lnTo>
                  <a:pt x="5" y="700"/>
                </a:lnTo>
                <a:lnTo>
                  <a:pt x="0" y="744"/>
                </a:lnTo>
                <a:lnTo>
                  <a:pt x="1" y="747"/>
                </a:lnTo>
                <a:lnTo>
                  <a:pt x="6" y="752"/>
                </a:lnTo>
                <a:lnTo>
                  <a:pt x="9" y="755"/>
                </a:lnTo>
                <a:lnTo>
                  <a:pt x="10" y="755"/>
                </a:lnTo>
                <a:lnTo>
                  <a:pt x="16" y="727"/>
                </a:lnTo>
                <a:lnTo>
                  <a:pt x="22" y="698"/>
                </a:lnTo>
                <a:lnTo>
                  <a:pt x="30" y="669"/>
                </a:lnTo>
                <a:lnTo>
                  <a:pt x="40" y="640"/>
                </a:lnTo>
                <a:lnTo>
                  <a:pt x="50" y="610"/>
                </a:lnTo>
                <a:lnTo>
                  <a:pt x="62" y="580"/>
                </a:lnTo>
                <a:lnTo>
                  <a:pt x="74" y="551"/>
                </a:lnTo>
                <a:lnTo>
                  <a:pt x="87" y="521"/>
                </a:lnTo>
                <a:lnTo>
                  <a:pt x="100" y="492"/>
                </a:lnTo>
                <a:lnTo>
                  <a:pt x="113" y="462"/>
                </a:lnTo>
                <a:lnTo>
                  <a:pt x="128" y="433"/>
                </a:lnTo>
                <a:lnTo>
                  <a:pt x="142" y="405"/>
                </a:lnTo>
                <a:lnTo>
                  <a:pt x="155" y="377"/>
                </a:lnTo>
                <a:lnTo>
                  <a:pt x="169" y="351"/>
                </a:lnTo>
                <a:lnTo>
                  <a:pt x="182" y="325"/>
                </a:lnTo>
                <a:lnTo>
                  <a:pt x="195" y="299"/>
                </a:lnTo>
                <a:lnTo>
                  <a:pt x="210" y="264"/>
                </a:lnTo>
                <a:lnTo>
                  <a:pt x="221" y="227"/>
                </a:lnTo>
                <a:lnTo>
                  <a:pt x="229" y="190"/>
                </a:lnTo>
                <a:lnTo>
                  <a:pt x="232" y="151"/>
                </a:lnTo>
                <a:lnTo>
                  <a:pt x="230" y="113"/>
                </a:lnTo>
                <a:lnTo>
                  <a:pt x="223" y="75"/>
                </a:lnTo>
                <a:lnTo>
                  <a:pt x="211" y="39"/>
                </a:lnTo>
                <a:lnTo>
                  <a:pt x="193" y="4"/>
                </a:lnTo>
                <a:lnTo>
                  <a:pt x="191" y="2"/>
                </a:lnTo>
                <a:lnTo>
                  <a:pt x="188" y="0"/>
                </a:lnTo>
                <a:lnTo>
                  <a:pt x="186" y="0"/>
                </a:lnTo>
                <a:lnTo>
                  <a:pt x="187" y="3"/>
                </a:lnTo>
                <a:lnTo>
                  <a:pt x="18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0"/>
          <p:cNvSpPr>
            <a:spLocks/>
          </p:cNvSpPr>
          <p:nvPr/>
        </p:nvSpPr>
        <p:spPr bwMode="auto">
          <a:xfrm>
            <a:off x="5414965" y="3060702"/>
            <a:ext cx="738188" cy="717550"/>
          </a:xfrm>
          <a:custGeom>
            <a:avLst/>
            <a:gdLst>
              <a:gd name="T0" fmla="*/ 17 w 465"/>
              <a:gd name="T1" fmla="*/ 0 h 452"/>
              <a:gd name="T2" fmla="*/ 8 w 465"/>
              <a:gd name="T3" fmla="*/ 49 h 452"/>
              <a:gd name="T4" fmla="*/ 1 w 465"/>
              <a:gd name="T5" fmla="*/ 104 h 452"/>
              <a:gd name="T6" fmla="*/ 0 w 465"/>
              <a:gd name="T7" fmla="*/ 162 h 452"/>
              <a:gd name="T8" fmla="*/ 4 w 465"/>
              <a:gd name="T9" fmla="*/ 223 h 452"/>
              <a:gd name="T10" fmla="*/ 12 w 465"/>
              <a:gd name="T11" fmla="*/ 281 h 452"/>
              <a:gd name="T12" fmla="*/ 30 w 465"/>
              <a:gd name="T13" fmla="*/ 335 h 452"/>
              <a:gd name="T14" fmla="*/ 55 w 465"/>
              <a:gd name="T15" fmla="*/ 382 h 452"/>
              <a:gd name="T16" fmla="*/ 92 w 465"/>
              <a:gd name="T17" fmla="*/ 419 h 452"/>
              <a:gd name="T18" fmla="*/ 128 w 465"/>
              <a:gd name="T19" fmla="*/ 441 h 452"/>
              <a:gd name="T20" fmla="*/ 163 w 465"/>
              <a:gd name="T21" fmla="*/ 452 h 452"/>
              <a:gd name="T22" fmla="*/ 197 w 465"/>
              <a:gd name="T23" fmla="*/ 452 h 452"/>
              <a:gd name="T24" fmla="*/ 229 w 465"/>
              <a:gd name="T25" fmla="*/ 445 h 452"/>
              <a:gd name="T26" fmla="*/ 261 w 465"/>
              <a:gd name="T27" fmla="*/ 428 h 452"/>
              <a:gd name="T28" fmla="*/ 290 w 465"/>
              <a:gd name="T29" fmla="*/ 405 h 452"/>
              <a:gd name="T30" fmla="*/ 318 w 465"/>
              <a:gd name="T31" fmla="*/ 377 h 452"/>
              <a:gd name="T32" fmla="*/ 344 w 465"/>
              <a:gd name="T33" fmla="*/ 344 h 452"/>
              <a:gd name="T34" fmla="*/ 367 w 465"/>
              <a:gd name="T35" fmla="*/ 307 h 452"/>
              <a:gd name="T36" fmla="*/ 389 w 465"/>
              <a:gd name="T37" fmla="*/ 269 h 452"/>
              <a:gd name="T38" fmla="*/ 409 w 465"/>
              <a:gd name="T39" fmla="*/ 229 h 452"/>
              <a:gd name="T40" fmla="*/ 425 w 465"/>
              <a:gd name="T41" fmla="*/ 190 h 452"/>
              <a:gd name="T42" fmla="*/ 440 w 465"/>
              <a:gd name="T43" fmla="*/ 151 h 452"/>
              <a:gd name="T44" fmla="*/ 451 w 465"/>
              <a:gd name="T45" fmla="*/ 115 h 452"/>
              <a:gd name="T46" fmla="*/ 459 w 465"/>
              <a:gd name="T47" fmla="*/ 82 h 452"/>
              <a:gd name="T48" fmla="*/ 465 w 465"/>
              <a:gd name="T49" fmla="*/ 55 h 452"/>
              <a:gd name="T50" fmla="*/ 463 w 465"/>
              <a:gd name="T51" fmla="*/ 48 h 452"/>
              <a:gd name="T52" fmla="*/ 456 w 465"/>
              <a:gd name="T53" fmla="*/ 41 h 452"/>
              <a:gd name="T54" fmla="*/ 450 w 465"/>
              <a:gd name="T55" fmla="*/ 36 h 452"/>
              <a:gd name="T56" fmla="*/ 445 w 465"/>
              <a:gd name="T57" fmla="*/ 37 h 452"/>
              <a:gd name="T58" fmla="*/ 439 w 465"/>
              <a:gd name="T59" fmla="*/ 66 h 452"/>
              <a:gd name="T60" fmla="*/ 430 w 465"/>
              <a:gd name="T61" fmla="*/ 97 h 452"/>
              <a:gd name="T62" fmla="*/ 421 w 465"/>
              <a:gd name="T63" fmla="*/ 127 h 452"/>
              <a:gd name="T64" fmla="*/ 411 w 465"/>
              <a:gd name="T65" fmla="*/ 159 h 452"/>
              <a:gd name="T66" fmla="*/ 400 w 465"/>
              <a:gd name="T67" fmla="*/ 192 h 452"/>
              <a:gd name="T68" fmla="*/ 388 w 465"/>
              <a:gd name="T69" fmla="*/ 224 h 452"/>
              <a:gd name="T70" fmla="*/ 374 w 465"/>
              <a:gd name="T71" fmla="*/ 255 h 452"/>
              <a:gd name="T72" fmla="*/ 357 w 465"/>
              <a:gd name="T73" fmla="*/ 284 h 452"/>
              <a:gd name="T74" fmla="*/ 340 w 465"/>
              <a:gd name="T75" fmla="*/ 313 h 452"/>
              <a:gd name="T76" fmla="*/ 320 w 465"/>
              <a:gd name="T77" fmla="*/ 339 h 452"/>
              <a:gd name="T78" fmla="*/ 299 w 465"/>
              <a:gd name="T79" fmla="*/ 363 h 452"/>
              <a:gd name="T80" fmla="*/ 275 w 465"/>
              <a:gd name="T81" fmla="*/ 384 h 452"/>
              <a:gd name="T82" fmla="*/ 250 w 465"/>
              <a:gd name="T83" fmla="*/ 402 h 452"/>
              <a:gd name="T84" fmla="*/ 221 w 465"/>
              <a:gd name="T85" fmla="*/ 416 h 452"/>
              <a:gd name="T86" fmla="*/ 190 w 465"/>
              <a:gd name="T87" fmla="*/ 426 h 452"/>
              <a:gd name="T88" fmla="*/ 156 w 465"/>
              <a:gd name="T89" fmla="*/ 430 h 452"/>
              <a:gd name="T90" fmla="*/ 103 w 465"/>
              <a:gd name="T91" fmla="*/ 419 h 452"/>
              <a:gd name="T92" fmla="*/ 64 w 465"/>
              <a:gd name="T93" fmla="*/ 383 h 452"/>
              <a:gd name="T94" fmla="*/ 39 w 465"/>
              <a:gd name="T95" fmla="*/ 328 h 452"/>
              <a:gd name="T96" fmla="*/ 23 w 465"/>
              <a:gd name="T97" fmla="*/ 261 h 452"/>
              <a:gd name="T98" fmla="*/ 17 w 465"/>
              <a:gd name="T99" fmla="*/ 190 h 452"/>
              <a:gd name="T100" fmla="*/ 17 w 465"/>
              <a:gd name="T101" fmla="*/ 120 h 452"/>
              <a:gd name="T102" fmla="*/ 21 w 465"/>
              <a:gd name="T103" fmla="*/ 58 h 452"/>
              <a:gd name="T104" fmla="*/ 28 w 465"/>
              <a:gd name="T105" fmla="*/ 11 h 452"/>
              <a:gd name="T106" fmla="*/ 26 w 465"/>
              <a:gd name="T107" fmla="*/ 7 h 452"/>
              <a:gd name="T108" fmla="*/ 22 w 465"/>
              <a:gd name="T109" fmla="*/ 2 h 452"/>
              <a:gd name="T110" fmla="*/ 19 w 465"/>
              <a:gd name="T111" fmla="*/ 0 h 452"/>
              <a:gd name="T112" fmla="*/ 17 w 465"/>
              <a:gd name="T113" fmla="*/ 0 h 452"/>
              <a:gd name="T114" fmla="*/ 17 w 465"/>
              <a:gd name="T11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5" h="452">
                <a:moveTo>
                  <a:pt x="17" y="0"/>
                </a:moveTo>
                <a:lnTo>
                  <a:pt x="8" y="49"/>
                </a:lnTo>
                <a:lnTo>
                  <a:pt x="1" y="104"/>
                </a:lnTo>
                <a:lnTo>
                  <a:pt x="0" y="162"/>
                </a:lnTo>
                <a:lnTo>
                  <a:pt x="4" y="223"/>
                </a:lnTo>
                <a:lnTo>
                  <a:pt x="12" y="281"/>
                </a:lnTo>
                <a:lnTo>
                  <a:pt x="30" y="335"/>
                </a:lnTo>
                <a:lnTo>
                  <a:pt x="55" y="382"/>
                </a:lnTo>
                <a:lnTo>
                  <a:pt x="92" y="419"/>
                </a:lnTo>
                <a:lnTo>
                  <a:pt x="128" y="441"/>
                </a:lnTo>
                <a:lnTo>
                  <a:pt x="163" y="452"/>
                </a:lnTo>
                <a:lnTo>
                  <a:pt x="197" y="452"/>
                </a:lnTo>
                <a:lnTo>
                  <a:pt x="229" y="445"/>
                </a:lnTo>
                <a:lnTo>
                  <a:pt x="261" y="428"/>
                </a:lnTo>
                <a:lnTo>
                  <a:pt x="290" y="405"/>
                </a:lnTo>
                <a:lnTo>
                  <a:pt x="318" y="377"/>
                </a:lnTo>
                <a:lnTo>
                  <a:pt x="344" y="344"/>
                </a:lnTo>
                <a:lnTo>
                  <a:pt x="367" y="307"/>
                </a:lnTo>
                <a:lnTo>
                  <a:pt x="389" y="269"/>
                </a:lnTo>
                <a:lnTo>
                  <a:pt x="409" y="229"/>
                </a:lnTo>
                <a:lnTo>
                  <a:pt x="425" y="190"/>
                </a:lnTo>
                <a:lnTo>
                  <a:pt x="440" y="151"/>
                </a:lnTo>
                <a:lnTo>
                  <a:pt x="451" y="115"/>
                </a:lnTo>
                <a:lnTo>
                  <a:pt x="459" y="82"/>
                </a:lnTo>
                <a:lnTo>
                  <a:pt x="465" y="55"/>
                </a:lnTo>
                <a:lnTo>
                  <a:pt x="463" y="48"/>
                </a:lnTo>
                <a:lnTo>
                  <a:pt x="456" y="41"/>
                </a:lnTo>
                <a:lnTo>
                  <a:pt x="450" y="36"/>
                </a:lnTo>
                <a:lnTo>
                  <a:pt x="445" y="37"/>
                </a:lnTo>
                <a:lnTo>
                  <a:pt x="439" y="66"/>
                </a:lnTo>
                <a:lnTo>
                  <a:pt x="430" y="97"/>
                </a:lnTo>
                <a:lnTo>
                  <a:pt x="421" y="127"/>
                </a:lnTo>
                <a:lnTo>
                  <a:pt x="411" y="159"/>
                </a:lnTo>
                <a:lnTo>
                  <a:pt x="400" y="192"/>
                </a:lnTo>
                <a:lnTo>
                  <a:pt x="388" y="224"/>
                </a:lnTo>
                <a:lnTo>
                  <a:pt x="374" y="255"/>
                </a:lnTo>
                <a:lnTo>
                  <a:pt x="357" y="284"/>
                </a:lnTo>
                <a:lnTo>
                  <a:pt x="340" y="313"/>
                </a:lnTo>
                <a:lnTo>
                  <a:pt x="320" y="339"/>
                </a:lnTo>
                <a:lnTo>
                  <a:pt x="299" y="363"/>
                </a:lnTo>
                <a:lnTo>
                  <a:pt x="275" y="384"/>
                </a:lnTo>
                <a:lnTo>
                  <a:pt x="250" y="402"/>
                </a:lnTo>
                <a:lnTo>
                  <a:pt x="221" y="416"/>
                </a:lnTo>
                <a:lnTo>
                  <a:pt x="190" y="426"/>
                </a:lnTo>
                <a:lnTo>
                  <a:pt x="156" y="430"/>
                </a:lnTo>
                <a:lnTo>
                  <a:pt x="103" y="419"/>
                </a:lnTo>
                <a:lnTo>
                  <a:pt x="64" y="383"/>
                </a:lnTo>
                <a:lnTo>
                  <a:pt x="39" y="328"/>
                </a:lnTo>
                <a:lnTo>
                  <a:pt x="23" y="261"/>
                </a:lnTo>
                <a:lnTo>
                  <a:pt x="17" y="190"/>
                </a:lnTo>
                <a:lnTo>
                  <a:pt x="17" y="120"/>
                </a:lnTo>
                <a:lnTo>
                  <a:pt x="21" y="58"/>
                </a:lnTo>
                <a:lnTo>
                  <a:pt x="28" y="11"/>
                </a:lnTo>
                <a:lnTo>
                  <a:pt x="26" y="7"/>
                </a:lnTo>
                <a:lnTo>
                  <a:pt x="22" y="2"/>
                </a:lnTo>
                <a:lnTo>
                  <a:pt x="19"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41"/>
          <p:cNvSpPr>
            <a:spLocks/>
          </p:cNvSpPr>
          <p:nvPr/>
        </p:nvSpPr>
        <p:spPr bwMode="auto">
          <a:xfrm>
            <a:off x="5430840" y="3008315"/>
            <a:ext cx="84138" cy="58738"/>
          </a:xfrm>
          <a:custGeom>
            <a:avLst/>
            <a:gdLst>
              <a:gd name="T0" fmla="*/ 10 w 53"/>
              <a:gd name="T1" fmla="*/ 37 h 37"/>
              <a:gd name="T2" fmla="*/ 13 w 53"/>
              <a:gd name="T3" fmla="*/ 31 h 37"/>
              <a:gd name="T4" fmla="*/ 18 w 53"/>
              <a:gd name="T5" fmla="*/ 25 h 37"/>
              <a:gd name="T6" fmla="*/ 23 w 53"/>
              <a:gd name="T7" fmla="*/ 21 h 37"/>
              <a:gd name="T8" fmla="*/ 29 w 53"/>
              <a:gd name="T9" fmla="*/ 18 h 37"/>
              <a:gd name="T10" fmla="*/ 34 w 53"/>
              <a:gd name="T11" fmla="*/ 15 h 37"/>
              <a:gd name="T12" fmla="*/ 41 w 53"/>
              <a:gd name="T13" fmla="*/ 15 h 37"/>
              <a:gd name="T14" fmla="*/ 47 w 53"/>
              <a:gd name="T15" fmla="*/ 14 h 37"/>
              <a:gd name="T16" fmla="*/ 53 w 53"/>
              <a:gd name="T17" fmla="*/ 13 h 37"/>
              <a:gd name="T18" fmla="*/ 53 w 53"/>
              <a:gd name="T19" fmla="*/ 11 h 37"/>
              <a:gd name="T20" fmla="*/ 52 w 53"/>
              <a:gd name="T21" fmla="*/ 8 h 37"/>
              <a:gd name="T22" fmla="*/ 49 w 53"/>
              <a:gd name="T23" fmla="*/ 4 h 37"/>
              <a:gd name="T24" fmla="*/ 46 w 53"/>
              <a:gd name="T25" fmla="*/ 3 h 37"/>
              <a:gd name="T26" fmla="*/ 39 w 53"/>
              <a:gd name="T27" fmla="*/ 1 h 37"/>
              <a:gd name="T28" fmla="*/ 32 w 53"/>
              <a:gd name="T29" fmla="*/ 0 h 37"/>
              <a:gd name="T30" fmla="*/ 24 w 53"/>
              <a:gd name="T31" fmla="*/ 1 h 37"/>
              <a:gd name="T32" fmla="*/ 18 w 53"/>
              <a:gd name="T33" fmla="*/ 4 h 37"/>
              <a:gd name="T34" fmla="*/ 12 w 53"/>
              <a:gd name="T35" fmla="*/ 9 h 37"/>
              <a:gd name="T36" fmla="*/ 7 w 53"/>
              <a:gd name="T37" fmla="*/ 13 h 37"/>
              <a:gd name="T38" fmla="*/ 4 w 53"/>
              <a:gd name="T39" fmla="*/ 20 h 37"/>
              <a:gd name="T40" fmla="*/ 0 w 53"/>
              <a:gd name="T41" fmla="*/ 26 h 37"/>
              <a:gd name="T42" fmla="*/ 0 w 53"/>
              <a:gd name="T43" fmla="*/ 30 h 37"/>
              <a:gd name="T44" fmla="*/ 4 w 53"/>
              <a:gd name="T45" fmla="*/ 34 h 37"/>
              <a:gd name="T46" fmla="*/ 8 w 53"/>
              <a:gd name="T47" fmla="*/ 37 h 37"/>
              <a:gd name="T48" fmla="*/ 10 w 53"/>
              <a:gd name="T49" fmla="*/ 37 h 37"/>
              <a:gd name="T50" fmla="*/ 10 w 53"/>
              <a:gd name="T5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7">
                <a:moveTo>
                  <a:pt x="10" y="37"/>
                </a:moveTo>
                <a:lnTo>
                  <a:pt x="13" y="31"/>
                </a:lnTo>
                <a:lnTo>
                  <a:pt x="18" y="25"/>
                </a:lnTo>
                <a:lnTo>
                  <a:pt x="23" y="21"/>
                </a:lnTo>
                <a:lnTo>
                  <a:pt x="29" y="18"/>
                </a:lnTo>
                <a:lnTo>
                  <a:pt x="34" y="15"/>
                </a:lnTo>
                <a:lnTo>
                  <a:pt x="41" y="15"/>
                </a:lnTo>
                <a:lnTo>
                  <a:pt x="47" y="14"/>
                </a:lnTo>
                <a:lnTo>
                  <a:pt x="53" y="13"/>
                </a:lnTo>
                <a:lnTo>
                  <a:pt x="53" y="11"/>
                </a:lnTo>
                <a:lnTo>
                  <a:pt x="52" y="8"/>
                </a:lnTo>
                <a:lnTo>
                  <a:pt x="49" y="4"/>
                </a:lnTo>
                <a:lnTo>
                  <a:pt x="46" y="3"/>
                </a:lnTo>
                <a:lnTo>
                  <a:pt x="39" y="1"/>
                </a:lnTo>
                <a:lnTo>
                  <a:pt x="32" y="0"/>
                </a:lnTo>
                <a:lnTo>
                  <a:pt x="24" y="1"/>
                </a:lnTo>
                <a:lnTo>
                  <a:pt x="18" y="4"/>
                </a:lnTo>
                <a:lnTo>
                  <a:pt x="12" y="9"/>
                </a:lnTo>
                <a:lnTo>
                  <a:pt x="7" y="13"/>
                </a:lnTo>
                <a:lnTo>
                  <a:pt x="4" y="20"/>
                </a:lnTo>
                <a:lnTo>
                  <a:pt x="0" y="26"/>
                </a:lnTo>
                <a:lnTo>
                  <a:pt x="0" y="30"/>
                </a:lnTo>
                <a:lnTo>
                  <a:pt x="4" y="34"/>
                </a:lnTo>
                <a:lnTo>
                  <a:pt x="8" y="37"/>
                </a:lnTo>
                <a:lnTo>
                  <a:pt x="10" y="37"/>
                </a:ln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42"/>
          <p:cNvSpPr>
            <a:spLocks/>
          </p:cNvSpPr>
          <p:nvPr/>
        </p:nvSpPr>
        <p:spPr bwMode="auto">
          <a:xfrm>
            <a:off x="5494340" y="3006727"/>
            <a:ext cx="161925" cy="392113"/>
          </a:xfrm>
          <a:custGeom>
            <a:avLst/>
            <a:gdLst>
              <a:gd name="T0" fmla="*/ 3 w 102"/>
              <a:gd name="T1" fmla="*/ 10 h 247"/>
              <a:gd name="T2" fmla="*/ 20 w 102"/>
              <a:gd name="T3" fmla="*/ 36 h 247"/>
              <a:gd name="T4" fmla="*/ 33 w 102"/>
              <a:gd name="T5" fmla="*/ 63 h 247"/>
              <a:gd name="T6" fmla="*/ 45 w 102"/>
              <a:gd name="T7" fmla="*/ 89 h 247"/>
              <a:gd name="T8" fmla="*/ 54 w 102"/>
              <a:gd name="T9" fmla="*/ 116 h 247"/>
              <a:gd name="T10" fmla="*/ 61 w 102"/>
              <a:gd name="T11" fmla="*/ 144 h 247"/>
              <a:gd name="T12" fmla="*/ 68 w 102"/>
              <a:gd name="T13" fmla="*/ 172 h 247"/>
              <a:gd name="T14" fmla="*/ 74 w 102"/>
              <a:gd name="T15" fmla="*/ 201 h 247"/>
              <a:gd name="T16" fmla="*/ 81 w 102"/>
              <a:gd name="T17" fmla="*/ 231 h 247"/>
              <a:gd name="T18" fmla="*/ 83 w 102"/>
              <a:gd name="T19" fmla="*/ 236 h 247"/>
              <a:gd name="T20" fmla="*/ 89 w 102"/>
              <a:gd name="T21" fmla="*/ 243 h 247"/>
              <a:gd name="T22" fmla="*/ 95 w 102"/>
              <a:gd name="T23" fmla="*/ 247 h 247"/>
              <a:gd name="T24" fmla="*/ 99 w 102"/>
              <a:gd name="T25" fmla="*/ 246 h 247"/>
              <a:gd name="T26" fmla="*/ 102 w 102"/>
              <a:gd name="T27" fmla="*/ 216 h 247"/>
              <a:gd name="T28" fmla="*/ 99 w 102"/>
              <a:gd name="T29" fmla="*/ 184 h 247"/>
              <a:gd name="T30" fmla="*/ 92 w 102"/>
              <a:gd name="T31" fmla="*/ 153 h 247"/>
              <a:gd name="T32" fmla="*/ 80 w 102"/>
              <a:gd name="T33" fmla="*/ 121 h 247"/>
              <a:gd name="T34" fmla="*/ 66 w 102"/>
              <a:gd name="T35" fmla="*/ 89 h 247"/>
              <a:gd name="T36" fmla="*/ 50 w 102"/>
              <a:gd name="T37" fmla="*/ 60 h 247"/>
              <a:gd name="T38" fmla="*/ 33 w 102"/>
              <a:gd name="T39" fmla="*/ 33 h 247"/>
              <a:gd name="T40" fmla="*/ 15 w 102"/>
              <a:gd name="T41" fmla="*/ 9 h 247"/>
              <a:gd name="T42" fmla="*/ 9 w 102"/>
              <a:gd name="T43" fmla="*/ 2 h 247"/>
              <a:gd name="T44" fmla="*/ 3 w 102"/>
              <a:gd name="T45" fmla="*/ 0 h 247"/>
              <a:gd name="T46" fmla="*/ 0 w 102"/>
              <a:gd name="T47" fmla="*/ 2 h 247"/>
              <a:gd name="T48" fmla="*/ 3 w 102"/>
              <a:gd name="T49" fmla="*/ 10 h 247"/>
              <a:gd name="T50" fmla="*/ 3 w 102"/>
              <a:gd name="T51" fmla="*/ 1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247">
                <a:moveTo>
                  <a:pt x="3" y="10"/>
                </a:moveTo>
                <a:lnTo>
                  <a:pt x="20" y="36"/>
                </a:lnTo>
                <a:lnTo>
                  <a:pt x="33" y="63"/>
                </a:lnTo>
                <a:lnTo>
                  <a:pt x="45" y="89"/>
                </a:lnTo>
                <a:lnTo>
                  <a:pt x="54" y="116"/>
                </a:lnTo>
                <a:lnTo>
                  <a:pt x="61" y="144"/>
                </a:lnTo>
                <a:lnTo>
                  <a:pt x="68" y="172"/>
                </a:lnTo>
                <a:lnTo>
                  <a:pt x="74" y="201"/>
                </a:lnTo>
                <a:lnTo>
                  <a:pt x="81" y="231"/>
                </a:lnTo>
                <a:lnTo>
                  <a:pt x="83" y="236"/>
                </a:lnTo>
                <a:lnTo>
                  <a:pt x="89" y="243"/>
                </a:lnTo>
                <a:lnTo>
                  <a:pt x="95" y="247"/>
                </a:lnTo>
                <a:lnTo>
                  <a:pt x="99" y="246"/>
                </a:lnTo>
                <a:lnTo>
                  <a:pt x="102" y="216"/>
                </a:lnTo>
                <a:lnTo>
                  <a:pt x="99" y="184"/>
                </a:lnTo>
                <a:lnTo>
                  <a:pt x="92" y="153"/>
                </a:lnTo>
                <a:lnTo>
                  <a:pt x="80" y="121"/>
                </a:lnTo>
                <a:lnTo>
                  <a:pt x="66" y="89"/>
                </a:lnTo>
                <a:lnTo>
                  <a:pt x="50" y="60"/>
                </a:lnTo>
                <a:lnTo>
                  <a:pt x="33" y="33"/>
                </a:lnTo>
                <a:lnTo>
                  <a:pt x="15" y="9"/>
                </a:lnTo>
                <a:lnTo>
                  <a:pt x="9" y="2"/>
                </a:lnTo>
                <a:lnTo>
                  <a:pt x="3" y="0"/>
                </a:lnTo>
                <a:lnTo>
                  <a:pt x="0" y="2"/>
                </a:lnTo>
                <a:lnTo>
                  <a:pt x="3" y="10"/>
                </a:lnTo>
                <a:lnTo>
                  <a:pt x="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3"/>
          <p:cNvSpPr>
            <a:spLocks/>
          </p:cNvSpPr>
          <p:nvPr/>
        </p:nvSpPr>
        <p:spPr bwMode="auto">
          <a:xfrm>
            <a:off x="5481640" y="2957515"/>
            <a:ext cx="14288" cy="49213"/>
          </a:xfrm>
          <a:custGeom>
            <a:avLst/>
            <a:gdLst>
              <a:gd name="T0" fmla="*/ 7 w 9"/>
              <a:gd name="T1" fmla="*/ 31 h 31"/>
              <a:gd name="T2" fmla="*/ 9 w 9"/>
              <a:gd name="T3" fmla="*/ 23 h 31"/>
              <a:gd name="T4" fmla="*/ 9 w 9"/>
              <a:gd name="T5" fmla="*/ 17 h 31"/>
              <a:gd name="T6" fmla="*/ 8 w 9"/>
              <a:gd name="T7" fmla="*/ 10 h 31"/>
              <a:gd name="T8" fmla="*/ 5 w 9"/>
              <a:gd name="T9" fmla="*/ 3 h 31"/>
              <a:gd name="T10" fmla="*/ 5 w 9"/>
              <a:gd name="T11" fmla="*/ 2 h 31"/>
              <a:gd name="T12" fmla="*/ 3 w 9"/>
              <a:gd name="T13" fmla="*/ 0 h 31"/>
              <a:gd name="T14" fmla="*/ 1 w 9"/>
              <a:gd name="T15" fmla="*/ 0 h 31"/>
              <a:gd name="T16" fmla="*/ 1 w 9"/>
              <a:gd name="T17" fmla="*/ 1 h 31"/>
              <a:gd name="T18" fmla="*/ 2 w 9"/>
              <a:gd name="T19" fmla="*/ 7 h 31"/>
              <a:gd name="T20" fmla="*/ 2 w 9"/>
              <a:gd name="T21" fmla="*/ 11 h 31"/>
              <a:gd name="T22" fmla="*/ 2 w 9"/>
              <a:gd name="T23" fmla="*/ 17 h 31"/>
              <a:gd name="T24" fmla="*/ 0 w 9"/>
              <a:gd name="T25" fmla="*/ 22 h 31"/>
              <a:gd name="T26" fmla="*/ 1 w 9"/>
              <a:gd name="T27" fmla="*/ 25 h 31"/>
              <a:gd name="T28" fmla="*/ 3 w 9"/>
              <a:gd name="T29" fmla="*/ 28 h 31"/>
              <a:gd name="T30" fmla="*/ 6 w 9"/>
              <a:gd name="T31" fmla="*/ 31 h 31"/>
              <a:gd name="T32" fmla="*/ 7 w 9"/>
              <a:gd name="T33" fmla="*/ 31 h 31"/>
              <a:gd name="T34" fmla="*/ 7 w 9"/>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31">
                <a:moveTo>
                  <a:pt x="7" y="31"/>
                </a:moveTo>
                <a:lnTo>
                  <a:pt x="9" y="23"/>
                </a:lnTo>
                <a:lnTo>
                  <a:pt x="9" y="17"/>
                </a:lnTo>
                <a:lnTo>
                  <a:pt x="8" y="10"/>
                </a:lnTo>
                <a:lnTo>
                  <a:pt x="5" y="3"/>
                </a:lnTo>
                <a:lnTo>
                  <a:pt x="5" y="2"/>
                </a:lnTo>
                <a:lnTo>
                  <a:pt x="3" y="0"/>
                </a:lnTo>
                <a:lnTo>
                  <a:pt x="1" y="0"/>
                </a:lnTo>
                <a:lnTo>
                  <a:pt x="1" y="1"/>
                </a:lnTo>
                <a:lnTo>
                  <a:pt x="2" y="7"/>
                </a:lnTo>
                <a:lnTo>
                  <a:pt x="2" y="11"/>
                </a:lnTo>
                <a:lnTo>
                  <a:pt x="2" y="17"/>
                </a:lnTo>
                <a:lnTo>
                  <a:pt x="0" y="22"/>
                </a:lnTo>
                <a:lnTo>
                  <a:pt x="1" y="25"/>
                </a:lnTo>
                <a:lnTo>
                  <a:pt x="3" y="28"/>
                </a:lnTo>
                <a:lnTo>
                  <a:pt x="6" y="31"/>
                </a:lnTo>
                <a:lnTo>
                  <a:pt x="7" y="31"/>
                </a:lnTo>
                <a:lnTo>
                  <a:pt x="7"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44"/>
          <p:cNvSpPr>
            <a:spLocks/>
          </p:cNvSpPr>
          <p:nvPr/>
        </p:nvSpPr>
        <p:spPr bwMode="auto">
          <a:xfrm>
            <a:off x="5376865" y="2940052"/>
            <a:ext cx="109538" cy="55563"/>
          </a:xfrm>
          <a:custGeom>
            <a:avLst/>
            <a:gdLst>
              <a:gd name="T0" fmla="*/ 58 w 69"/>
              <a:gd name="T1" fmla="*/ 17 h 35"/>
              <a:gd name="T2" fmla="*/ 53 w 69"/>
              <a:gd name="T3" fmla="*/ 14 h 35"/>
              <a:gd name="T4" fmla="*/ 47 w 69"/>
              <a:gd name="T5" fmla="*/ 14 h 35"/>
              <a:gd name="T6" fmla="*/ 41 w 69"/>
              <a:gd name="T7" fmla="*/ 13 h 35"/>
              <a:gd name="T8" fmla="*/ 35 w 69"/>
              <a:gd name="T9" fmla="*/ 13 h 35"/>
              <a:gd name="T10" fmla="*/ 28 w 69"/>
              <a:gd name="T11" fmla="*/ 11 h 35"/>
              <a:gd name="T12" fmla="*/ 20 w 69"/>
              <a:gd name="T13" fmla="*/ 9 h 35"/>
              <a:gd name="T14" fmla="*/ 13 w 69"/>
              <a:gd name="T15" fmla="*/ 5 h 35"/>
              <a:gd name="T16" fmla="*/ 7 w 69"/>
              <a:gd name="T17" fmla="*/ 1 h 35"/>
              <a:gd name="T18" fmla="*/ 6 w 69"/>
              <a:gd name="T19" fmla="*/ 0 h 35"/>
              <a:gd name="T20" fmla="*/ 5 w 69"/>
              <a:gd name="T21" fmla="*/ 0 h 35"/>
              <a:gd name="T22" fmla="*/ 4 w 69"/>
              <a:gd name="T23" fmla="*/ 0 h 35"/>
              <a:gd name="T24" fmla="*/ 2 w 69"/>
              <a:gd name="T25" fmla="*/ 1 h 35"/>
              <a:gd name="T26" fmla="*/ 2 w 69"/>
              <a:gd name="T27" fmla="*/ 7 h 35"/>
              <a:gd name="T28" fmla="*/ 1 w 69"/>
              <a:gd name="T29" fmla="*/ 11 h 35"/>
              <a:gd name="T30" fmla="*/ 0 w 69"/>
              <a:gd name="T31" fmla="*/ 17 h 35"/>
              <a:gd name="T32" fmla="*/ 0 w 69"/>
              <a:gd name="T33" fmla="*/ 22 h 35"/>
              <a:gd name="T34" fmla="*/ 2 w 69"/>
              <a:gd name="T35" fmla="*/ 27 h 35"/>
              <a:gd name="T36" fmla="*/ 6 w 69"/>
              <a:gd name="T37" fmla="*/ 31 h 35"/>
              <a:gd name="T38" fmla="*/ 9 w 69"/>
              <a:gd name="T39" fmla="*/ 33 h 35"/>
              <a:gd name="T40" fmla="*/ 11 w 69"/>
              <a:gd name="T41" fmla="*/ 33 h 35"/>
              <a:gd name="T42" fmla="*/ 12 w 69"/>
              <a:gd name="T43" fmla="*/ 29 h 35"/>
              <a:gd name="T44" fmla="*/ 13 w 69"/>
              <a:gd name="T45" fmla="*/ 24 h 35"/>
              <a:gd name="T46" fmla="*/ 13 w 69"/>
              <a:gd name="T47" fmla="*/ 20 h 35"/>
              <a:gd name="T48" fmla="*/ 15 w 69"/>
              <a:gd name="T49" fmla="*/ 16 h 35"/>
              <a:gd name="T50" fmla="*/ 20 w 69"/>
              <a:gd name="T51" fmla="*/ 19 h 35"/>
              <a:gd name="T52" fmla="*/ 27 w 69"/>
              <a:gd name="T53" fmla="*/ 23 h 35"/>
              <a:gd name="T54" fmla="*/ 33 w 69"/>
              <a:gd name="T55" fmla="*/ 27 h 35"/>
              <a:gd name="T56" fmla="*/ 39 w 69"/>
              <a:gd name="T57" fmla="*/ 30 h 35"/>
              <a:gd name="T58" fmla="*/ 45 w 69"/>
              <a:gd name="T59" fmla="*/ 32 h 35"/>
              <a:gd name="T60" fmla="*/ 52 w 69"/>
              <a:gd name="T61" fmla="*/ 34 h 35"/>
              <a:gd name="T62" fmla="*/ 60 w 69"/>
              <a:gd name="T63" fmla="*/ 35 h 35"/>
              <a:gd name="T64" fmla="*/ 66 w 69"/>
              <a:gd name="T65" fmla="*/ 35 h 35"/>
              <a:gd name="T66" fmla="*/ 67 w 69"/>
              <a:gd name="T67" fmla="*/ 35 h 35"/>
              <a:gd name="T68" fmla="*/ 67 w 69"/>
              <a:gd name="T69" fmla="*/ 35 h 35"/>
              <a:gd name="T70" fmla="*/ 68 w 69"/>
              <a:gd name="T71" fmla="*/ 34 h 35"/>
              <a:gd name="T72" fmla="*/ 68 w 69"/>
              <a:gd name="T73" fmla="*/ 33 h 35"/>
              <a:gd name="T74" fmla="*/ 69 w 69"/>
              <a:gd name="T75" fmla="*/ 33 h 35"/>
              <a:gd name="T76" fmla="*/ 69 w 69"/>
              <a:gd name="T77" fmla="*/ 32 h 35"/>
              <a:gd name="T78" fmla="*/ 69 w 69"/>
              <a:gd name="T79" fmla="*/ 32 h 35"/>
              <a:gd name="T80" fmla="*/ 69 w 69"/>
              <a:gd name="T81" fmla="*/ 31 h 35"/>
              <a:gd name="T82" fmla="*/ 69 w 69"/>
              <a:gd name="T83" fmla="*/ 27 h 35"/>
              <a:gd name="T84" fmla="*/ 66 w 69"/>
              <a:gd name="T85" fmla="*/ 22 h 35"/>
              <a:gd name="T86" fmla="*/ 62 w 69"/>
              <a:gd name="T87" fmla="*/ 19 h 35"/>
              <a:gd name="T88" fmla="*/ 58 w 69"/>
              <a:gd name="T8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35">
                <a:moveTo>
                  <a:pt x="58" y="17"/>
                </a:moveTo>
                <a:lnTo>
                  <a:pt x="53" y="14"/>
                </a:lnTo>
                <a:lnTo>
                  <a:pt x="47" y="14"/>
                </a:lnTo>
                <a:lnTo>
                  <a:pt x="41" y="13"/>
                </a:lnTo>
                <a:lnTo>
                  <a:pt x="35" y="13"/>
                </a:lnTo>
                <a:lnTo>
                  <a:pt x="28" y="11"/>
                </a:lnTo>
                <a:lnTo>
                  <a:pt x="20" y="9"/>
                </a:lnTo>
                <a:lnTo>
                  <a:pt x="13" y="5"/>
                </a:lnTo>
                <a:lnTo>
                  <a:pt x="7" y="1"/>
                </a:lnTo>
                <a:lnTo>
                  <a:pt x="6" y="0"/>
                </a:lnTo>
                <a:lnTo>
                  <a:pt x="5" y="0"/>
                </a:lnTo>
                <a:lnTo>
                  <a:pt x="4" y="0"/>
                </a:lnTo>
                <a:lnTo>
                  <a:pt x="2" y="1"/>
                </a:lnTo>
                <a:lnTo>
                  <a:pt x="2" y="7"/>
                </a:lnTo>
                <a:lnTo>
                  <a:pt x="1" y="11"/>
                </a:lnTo>
                <a:lnTo>
                  <a:pt x="0" y="17"/>
                </a:lnTo>
                <a:lnTo>
                  <a:pt x="0" y="22"/>
                </a:lnTo>
                <a:lnTo>
                  <a:pt x="2" y="27"/>
                </a:lnTo>
                <a:lnTo>
                  <a:pt x="6" y="31"/>
                </a:lnTo>
                <a:lnTo>
                  <a:pt x="9" y="33"/>
                </a:lnTo>
                <a:lnTo>
                  <a:pt x="11" y="33"/>
                </a:lnTo>
                <a:lnTo>
                  <a:pt x="12" y="29"/>
                </a:lnTo>
                <a:lnTo>
                  <a:pt x="13" y="24"/>
                </a:lnTo>
                <a:lnTo>
                  <a:pt x="13" y="20"/>
                </a:lnTo>
                <a:lnTo>
                  <a:pt x="15" y="16"/>
                </a:lnTo>
                <a:lnTo>
                  <a:pt x="20" y="19"/>
                </a:lnTo>
                <a:lnTo>
                  <a:pt x="27" y="23"/>
                </a:lnTo>
                <a:lnTo>
                  <a:pt x="33" y="27"/>
                </a:lnTo>
                <a:lnTo>
                  <a:pt x="39" y="30"/>
                </a:lnTo>
                <a:lnTo>
                  <a:pt x="45" y="32"/>
                </a:lnTo>
                <a:lnTo>
                  <a:pt x="52" y="34"/>
                </a:lnTo>
                <a:lnTo>
                  <a:pt x="60" y="35"/>
                </a:lnTo>
                <a:lnTo>
                  <a:pt x="66" y="35"/>
                </a:lnTo>
                <a:lnTo>
                  <a:pt x="67" y="35"/>
                </a:lnTo>
                <a:lnTo>
                  <a:pt x="67" y="35"/>
                </a:lnTo>
                <a:lnTo>
                  <a:pt x="68" y="34"/>
                </a:lnTo>
                <a:lnTo>
                  <a:pt x="68" y="33"/>
                </a:lnTo>
                <a:lnTo>
                  <a:pt x="69" y="33"/>
                </a:lnTo>
                <a:lnTo>
                  <a:pt x="69" y="32"/>
                </a:lnTo>
                <a:lnTo>
                  <a:pt x="69" y="32"/>
                </a:lnTo>
                <a:lnTo>
                  <a:pt x="69" y="31"/>
                </a:lnTo>
                <a:lnTo>
                  <a:pt x="69" y="27"/>
                </a:lnTo>
                <a:lnTo>
                  <a:pt x="66" y="22"/>
                </a:lnTo>
                <a:lnTo>
                  <a:pt x="62" y="19"/>
                </a:lnTo>
                <a:lnTo>
                  <a:pt x="5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45"/>
          <p:cNvSpPr>
            <a:spLocks/>
          </p:cNvSpPr>
          <p:nvPr/>
        </p:nvSpPr>
        <p:spPr bwMode="auto">
          <a:xfrm>
            <a:off x="5014915" y="2370139"/>
            <a:ext cx="241300" cy="263525"/>
          </a:xfrm>
          <a:custGeom>
            <a:avLst/>
            <a:gdLst>
              <a:gd name="T0" fmla="*/ 4 w 152"/>
              <a:gd name="T1" fmla="*/ 12 h 166"/>
              <a:gd name="T2" fmla="*/ 13 w 152"/>
              <a:gd name="T3" fmla="*/ 21 h 166"/>
              <a:gd name="T4" fmla="*/ 21 w 152"/>
              <a:gd name="T5" fmla="*/ 29 h 166"/>
              <a:gd name="T6" fmla="*/ 29 w 152"/>
              <a:gd name="T7" fmla="*/ 38 h 166"/>
              <a:gd name="T8" fmla="*/ 38 w 152"/>
              <a:gd name="T9" fmla="*/ 45 h 166"/>
              <a:gd name="T10" fmla="*/ 47 w 152"/>
              <a:gd name="T11" fmla="*/ 53 h 166"/>
              <a:gd name="T12" fmla="*/ 56 w 152"/>
              <a:gd name="T13" fmla="*/ 61 h 166"/>
              <a:gd name="T14" fmla="*/ 65 w 152"/>
              <a:gd name="T15" fmla="*/ 68 h 166"/>
              <a:gd name="T16" fmla="*/ 73 w 152"/>
              <a:gd name="T17" fmla="*/ 76 h 166"/>
              <a:gd name="T18" fmla="*/ 83 w 152"/>
              <a:gd name="T19" fmla="*/ 86 h 166"/>
              <a:gd name="T20" fmla="*/ 92 w 152"/>
              <a:gd name="T21" fmla="*/ 96 h 166"/>
              <a:gd name="T22" fmla="*/ 101 w 152"/>
              <a:gd name="T23" fmla="*/ 106 h 166"/>
              <a:gd name="T24" fmla="*/ 110 w 152"/>
              <a:gd name="T25" fmla="*/ 115 h 166"/>
              <a:gd name="T26" fmla="*/ 117 w 152"/>
              <a:gd name="T27" fmla="*/ 126 h 166"/>
              <a:gd name="T28" fmla="*/ 126 w 152"/>
              <a:gd name="T29" fmla="*/ 137 h 166"/>
              <a:gd name="T30" fmla="*/ 134 w 152"/>
              <a:gd name="T31" fmla="*/ 147 h 166"/>
              <a:gd name="T32" fmla="*/ 141 w 152"/>
              <a:gd name="T33" fmla="*/ 158 h 166"/>
              <a:gd name="T34" fmla="*/ 145 w 152"/>
              <a:gd name="T35" fmla="*/ 162 h 166"/>
              <a:gd name="T36" fmla="*/ 149 w 152"/>
              <a:gd name="T37" fmla="*/ 165 h 166"/>
              <a:gd name="T38" fmla="*/ 152 w 152"/>
              <a:gd name="T39" fmla="*/ 166 h 166"/>
              <a:gd name="T40" fmla="*/ 152 w 152"/>
              <a:gd name="T41" fmla="*/ 162 h 166"/>
              <a:gd name="T42" fmla="*/ 143 w 152"/>
              <a:gd name="T43" fmla="*/ 137 h 166"/>
              <a:gd name="T44" fmla="*/ 128 w 152"/>
              <a:gd name="T45" fmla="*/ 115 h 166"/>
              <a:gd name="T46" fmla="*/ 110 w 152"/>
              <a:gd name="T47" fmla="*/ 95 h 166"/>
              <a:gd name="T48" fmla="*/ 90 w 152"/>
              <a:gd name="T49" fmla="*/ 75 h 166"/>
              <a:gd name="T50" fmla="*/ 68 w 152"/>
              <a:gd name="T51" fmla="*/ 56 h 166"/>
              <a:gd name="T52" fmla="*/ 46 w 152"/>
              <a:gd name="T53" fmla="*/ 39 h 166"/>
              <a:gd name="T54" fmla="*/ 25 w 152"/>
              <a:gd name="T55" fmla="*/ 21 h 166"/>
              <a:gd name="T56" fmla="*/ 6 w 152"/>
              <a:gd name="T57" fmla="*/ 3 h 166"/>
              <a:gd name="T58" fmla="*/ 1 w 152"/>
              <a:gd name="T59" fmla="*/ 0 h 166"/>
              <a:gd name="T60" fmla="*/ 0 w 152"/>
              <a:gd name="T61" fmla="*/ 2 h 166"/>
              <a:gd name="T62" fmla="*/ 1 w 152"/>
              <a:gd name="T63" fmla="*/ 8 h 166"/>
              <a:gd name="T64" fmla="*/ 4 w 152"/>
              <a:gd name="T65" fmla="*/ 12 h 166"/>
              <a:gd name="T66" fmla="*/ 4 w 152"/>
              <a:gd name="T67" fmla="*/ 1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66">
                <a:moveTo>
                  <a:pt x="4" y="12"/>
                </a:moveTo>
                <a:lnTo>
                  <a:pt x="13" y="21"/>
                </a:lnTo>
                <a:lnTo>
                  <a:pt x="21" y="29"/>
                </a:lnTo>
                <a:lnTo>
                  <a:pt x="29" y="38"/>
                </a:lnTo>
                <a:lnTo>
                  <a:pt x="38" y="45"/>
                </a:lnTo>
                <a:lnTo>
                  <a:pt x="47" y="53"/>
                </a:lnTo>
                <a:lnTo>
                  <a:pt x="56" y="61"/>
                </a:lnTo>
                <a:lnTo>
                  <a:pt x="65" y="68"/>
                </a:lnTo>
                <a:lnTo>
                  <a:pt x="73" y="76"/>
                </a:lnTo>
                <a:lnTo>
                  <a:pt x="83" y="86"/>
                </a:lnTo>
                <a:lnTo>
                  <a:pt x="92" y="96"/>
                </a:lnTo>
                <a:lnTo>
                  <a:pt x="101" y="106"/>
                </a:lnTo>
                <a:lnTo>
                  <a:pt x="110" y="115"/>
                </a:lnTo>
                <a:lnTo>
                  <a:pt x="117" y="126"/>
                </a:lnTo>
                <a:lnTo>
                  <a:pt x="126" y="137"/>
                </a:lnTo>
                <a:lnTo>
                  <a:pt x="134" y="147"/>
                </a:lnTo>
                <a:lnTo>
                  <a:pt x="141" y="158"/>
                </a:lnTo>
                <a:lnTo>
                  <a:pt x="145" y="162"/>
                </a:lnTo>
                <a:lnTo>
                  <a:pt x="149" y="165"/>
                </a:lnTo>
                <a:lnTo>
                  <a:pt x="152" y="166"/>
                </a:lnTo>
                <a:lnTo>
                  <a:pt x="152" y="162"/>
                </a:lnTo>
                <a:lnTo>
                  <a:pt x="143" y="137"/>
                </a:lnTo>
                <a:lnTo>
                  <a:pt x="128" y="115"/>
                </a:lnTo>
                <a:lnTo>
                  <a:pt x="110" y="95"/>
                </a:lnTo>
                <a:lnTo>
                  <a:pt x="90" y="75"/>
                </a:lnTo>
                <a:lnTo>
                  <a:pt x="68" y="56"/>
                </a:lnTo>
                <a:lnTo>
                  <a:pt x="46" y="39"/>
                </a:lnTo>
                <a:lnTo>
                  <a:pt x="25" y="21"/>
                </a:lnTo>
                <a:lnTo>
                  <a:pt x="6" y="3"/>
                </a:lnTo>
                <a:lnTo>
                  <a:pt x="1" y="0"/>
                </a:lnTo>
                <a:lnTo>
                  <a:pt x="0" y="2"/>
                </a:lnTo>
                <a:lnTo>
                  <a:pt x="1" y="8"/>
                </a:lnTo>
                <a:lnTo>
                  <a:pt x="4" y="12"/>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5264153" y="2649540"/>
            <a:ext cx="169863" cy="304800"/>
          </a:xfrm>
          <a:custGeom>
            <a:avLst/>
            <a:gdLst>
              <a:gd name="T0" fmla="*/ 1 w 107"/>
              <a:gd name="T1" fmla="*/ 6 h 192"/>
              <a:gd name="T2" fmla="*/ 12 w 107"/>
              <a:gd name="T3" fmla="*/ 28 h 192"/>
              <a:gd name="T4" fmla="*/ 23 w 107"/>
              <a:gd name="T5" fmla="*/ 51 h 192"/>
              <a:gd name="T6" fmla="*/ 34 w 107"/>
              <a:gd name="T7" fmla="*/ 75 h 192"/>
              <a:gd name="T8" fmla="*/ 45 w 107"/>
              <a:gd name="T9" fmla="*/ 98 h 192"/>
              <a:gd name="T10" fmla="*/ 56 w 107"/>
              <a:gd name="T11" fmla="*/ 120 h 192"/>
              <a:gd name="T12" fmla="*/ 68 w 107"/>
              <a:gd name="T13" fmla="*/ 143 h 192"/>
              <a:gd name="T14" fmla="*/ 81 w 107"/>
              <a:gd name="T15" fmla="*/ 163 h 192"/>
              <a:gd name="T16" fmla="*/ 95 w 107"/>
              <a:gd name="T17" fmla="*/ 184 h 192"/>
              <a:gd name="T18" fmla="*/ 99 w 107"/>
              <a:gd name="T19" fmla="*/ 188 h 192"/>
              <a:gd name="T20" fmla="*/ 104 w 107"/>
              <a:gd name="T21" fmla="*/ 191 h 192"/>
              <a:gd name="T22" fmla="*/ 107 w 107"/>
              <a:gd name="T23" fmla="*/ 192 h 192"/>
              <a:gd name="T24" fmla="*/ 107 w 107"/>
              <a:gd name="T25" fmla="*/ 188 h 192"/>
              <a:gd name="T26" fmla="*/ 98 w 107"/>
              <a:gd name="T27" fmla="*/ 165 h 192"/>
              <a:gd name="T28" fmla="*/ 87 w 107"/>
              <a:gd name="T29" fmla="*/ 143 h 192"/>
              <a:gd name="T30" fmla="*/ 76 w 107"/>
              <a:gd name="T31" fmla="*/ 121 h 192"/>
              <a:gd name="T32" fmla="*/ 65 w 107"/>
              <a:gd name="T33" fmla="*/ 99 h 192"/>
              <a:gd name="T34" fmla="*/ 53 w 107"/>
              <a:gd name="T35" fmla="*/ 77 h 192"/>
              <a:gd name="T36" fmla="*/ 40 w 107"/>
              <a:gd name="T37" fmla="*/ 55 h 192"/>
              <a:gd name="T38" fmla="*/ 29 w 107"/>
              <a:gd name="T39" fmla="*/ 33 h 192"/>
              <a:gd name="T40" fmla="*/ 17 w 107"/>
              <a:gd name="T41" fmla="*/ 11 h 192"/>
              <a:gd name="T42" fmla="*/ 12 w 107"/>
              <a:gd name="T43" fmla="*/ 5 h 192"/>
              <a:gd name="T44" fmla="*/ 5 w 107"/>
              <a:gd name="T45" fmla="*/ 0 h 192"/>
              <a:gd name="T46" fmla="*/ 0 w 107"/>
              <a:gd name="T47" fmla="*/ 0 h 192"/>
              <a:gd name="T48" fmla="*/ 1 w 107"/>
              <a:gd name="T49" fmla="*/ 6 h 192"/>
              <a:gd name="T50" fmla="*/ 1 w 107"/>
              <a:gd name="T51" fmla="*/ 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92">
                <a:moveTo>
                  <a:pt x="1" y="6"/>
                </a:moveTo>
                <a:lnTo>
                  <a:pt x="12" y="28"/>
                </a:lnTo>
                <a:lnTo>
                  <a:pt x="23" y="51"/>
                </a:lnTo>
                <a:lnTo>
                  <a:pt x="34" y="75"/>
                </a:lnTo>
                <a:lnTo>
                  <a:pt x="45" y="98"/>
                </a:lnTo>
                <a:lnTo>
                  <a:pt x="56" y="120"/>
                </a:lnTo>
                <a:lnTo>
                  <a:pt x="68" y="143"/>
                </a:lnTo>
                <a:lnTo>
                  <a:pt x="81" y="163"/>
                </a:lnTo>
                <a:lnTo>
                  <a:pt x="95" y="184"/>
                </a:lnTo>
                <a:lnTo>
                  <a:pt x="99" y="188"/>
                </a:lnTo>
                <a:lnTo>
                  <a:pt x="104" y="191"/>
                </a:lnTo>
                <a:lnTo>
                  <a:pt x="107" y="192"/>
                </a:lnTo>
                <a:lnTo>
                  <a:pt x="107" y="188"/>
                </a:lnTo>
                <a:lnTo>
                  <a:pt x="98" y="165"/>
                </a:lnTo>
                <a:lnTo>
                  <a:pt x="87" y="143"/>
                </a:lnTo>
                <a:lnTo>
                  <a:pt x="76" y="121"/>
                </a:lnTo>
                <a:lnTo>
                  <a:pt x="65" y="99"/>
                </a:lnTo>
                <a:lnTo>
                  <a:pt x="53" y="77"/>
                </a:lnTo>
                <a:lnTo>
                  <a:pt x="40" y="55"/>
                </a:lnTo>
                <a:lnTo>
                  <a:pt x="29" y="33"/>
                </a:lnTo>
                <a:lnTo>
                  <a:pt x="17" y="11"/>
                </a:lnTo>
                <a:lnTo>
                  <a:pt x="12" y="5"/>
                </a:lnTo>
                <a:lnTo>
                  <a:pt x="5" y="0"/>
                </a:lnTo>
                <a:lnTo>
                  <a:pt x="0" y="0"/>
                </a:lnTo>
                <a:lnTo>
                  <a:pt x="1" y="6"/>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5014915" y="2332039"/>
            <a:ext cx="334963" cy="47625"/>
          </a:xfrm>
          <a:custGeom>
            <a:avLst/>
            <a:gdLst>
              <a:gd name="T0" fmla="*/ 10 w 211"/>
              <a:gd name="T1" fmla="*/ 29 h 30"/>
              <a:gd name="T2" fmla="*/ 22 w 211"/>
              <a:gd name="T3" fmla="*/ 29 h 30"/>
              <a:gd name="T4" fmla="*/ 35 w 211"/>
              <a:gd name="T5" fmla="*/ 30 h 30"/>
              <a:gd name="T6" fmla="*/ 47 w 211"/>
              <a:gd name="T7" fmla="*/ 29 h 30"/>
              <a:gd name="T8" fmla="*/ 60 w 211"/>
              <a:gd name="T9" fmla="*/ 29 h 30"/>
              <a:gd name="T10" fmla="*/ 72 w 211"/>
              <a:gd name="T11" fmla="*/ 27 h 30"/>
              <a:gd name="T12" fmla="*/ 85 w 211"/>
              <a:gd name="T13" fmla="*/ 26 h 30"/>
              <a:gd name="T14" fmla="*/ 98 w 211"/>
              <a:gd name="T15" fmla="*/ 25 h 30"/>
              <a:gd name="T16" fmla="*/ 111 w 211"/>
              <a:gd name="T17" fmla="*/ 24 h 30"/>
              <a:gd name="T18" fmla="*/ 123 w 211"/>
              <a:gd name="T19" fmla="*/ 23 h 30"/>
              <a:gd name="T20" fmla="*/ 135 w 211"/>
              <a:gd name="T21" fmla="*/ 21 h 30"/>
              <a:gd name="T22" fmla="*/ 148 w 211"/>
              <a:gd name="T23" fmla="*/ 20 h 30"/>
              <a:gd name="T24" fmla="*/ 160 w 211"/>
              <a:gd name="T25" fmla="*/ 18 h 30"/>
              <a:gd name="T26" fmla="*/ 173 w 211"/>
              <a:gd name="T27" fmla="*/ 16 h 30"/>
              <a:gd name="T28" fmla="*/ 185 w 211"/>
              <a:gd name="T29" fmla="*/ 14 h 30"/>
              <a:gd name="T30" fmla="*/ 199 w 211"/>
              <a:gd name="T31" fmla="*/ 13 h 30"/>
              <a:gd name="T32" fmla="*/ 211 w 211"/>
              <a:gd name="T33" fmla="*/ 11 h 30"/>
              <a:gd name="T34" fmla="*/ 211 w 211"/>
              <a:gd name="T35" fmla="*/ 9 h 30"/>
              <a:gd name="T36" fmla="*/ 208 w 211"/>
              <a:gd name="T37" fmla="*/ 6 h 30"/>
              <a:gd name="T38" fmla="*/ 206 w 211"/>
              <a:gd name="T39" fmla="*/ 1 h 30"/>
              <a:gd name="T40" fmla="*/ 203 w 211"/>
              <a:gd name="T41" fmla="*/ 0 h 30"/>
              <a:gd name="T42" fmla="*/ 190 w 211"/>
              <a:gd name="T43" fmla="*/ 0 h 30"/>
              <a:gd name="T44" fmla="*/ 178 w 211"/>
              <a:gd name="T45" fmla="*/ 1 h 30"/>
              <a:gd name="T46" fmla="*/ 165 w 211"/>
              <a:gd name="T47" fmla="*/ 1 h 30"/>
              <a:gd name="T48" fmla="*/ 152 w 211"/>
              <a:gd name="T49" fmla="*/ 2 h 30"/>
              <a:gd name="T50" fmla="*/ 139 w 211"/>
              <a:gd name="T51" fmla="*/ 3 h 30"/>
              <a:gd name="T52" fmla="*/ 127 w 211"/>
              <a:gd name="T53" fmla="*/ 6 h 30"/>
              <a:gd name="T54" fmla="*/ 114 w 211"/>
              <a:gd name="T55" fmla="*/ 7 h 30"/>
              <a:gd name="T56" fmla="*/ 102 w 211"/>
              <a:gd name="T57" fmla="*/ 8 h 30"/>
              <a:gd name="T58" fmla="*/ 90 w 211"/>
              <a:gd name="T59" fmla="*/ 10 h 30"/>
              <a:gd name="T60" fmla="*/ 77 w 211"/>
              <a:gd name="T61" fmla="*/ 11 h 30"/>
              <a:gd name="T62" fmla="*/ 65 w 211"/>
              <a:gd name="T63" fmla="*/ 12 h 30"/>
              <a:gd name="T64" fmla="*/ 51 w 211"/>
              <a:gd name="T65" fmla="*/ 13 h 30"/>
              <a:gd name="T66" fmla="*/ 39 w 211"/>
              <a:gd name="T67" fmla="*/ 14 h 30"/>
              <a:gd name="T68" fmla="*/ 26 w 211"/>
              <a:gd name="T69" fmla="*/ 15 h 30"/>
              <a:gd name="T70" fmla="*/ 14 w 211"/>
              <a:gd name="T71" fmla="*/ 15 h 30"/>
              <a:gd name="T72" fmla="*/ 1 w 211"/>
              <a:gd name="T73" fmla="*/ 15 h 30"/>
              <a:gd name="T74" fmla="*/ 0 w 211"/>
              <a:gd name="T75" fmla="*/ 18 h 30"/>
              <a:gd name="T76" fmla="*/ 2 w 211"/>
              <a:gd name="T77" fmla="*/ 22 h 30"/>
              <a:gd name="T78" fmla="*/ 6 w 211"/>
              <a:gd name="T79" fmla="*/ 26 h 30"/>
              <a:gd name="T80" fmla="*/ 10 w 211"/>
              <a:gd name="T81" fmla="*/ 29 h 30"/>
              <a:gd name="T82" fmla="*/ 10 w 211"/>
              <a:gd name="T8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30">
                <a:moveTo>
                  <a:pt x="10" y="29"/>
                </a:moveTo>
                <a:lnTo>
                  <a:pt x="22" y="29"/>
                </a:lnTo>
                <a:lnTo>
                  <a:pt x="35" y="30"/>
                </a:lnTo>
                <a:lnTo>
                  <a:pt x="47" y="29"/>
                </a:lnTo>
                <a:lnTo>
                  <a:pt x="60" y="29"/>
                </a:lnTo>
                <a:lnTo>
                  <a:pt x="72" y="27"/>
                </a:lnTo>
                <a:lnTo>
                  <a:pt x="85" y="26"/>
                </a:lnTo>
                <a:lnTo>
                  <a:pt x="98" y="25"/>
                </a:lnTo>
                <a:lnTo>
                  <a:pt x="111" y="24"/>
                </a:lnTo>
                <a:lnTo>
                  <a:pt x="123" y="23"/>
                </a:lnTo>
                <a:lnTo>
                  <a:pt x="135" y="21"/>
                </a:lnTo>
                <a:lnTo>
                  <a:pt x="148" y="20"/>
                </a:lnTo>
                <a:lnTo>
                  <a:pt x="160" y="18"/>
                </a:lnTo>
                <a:lnTo>
                  <a:pt x="173" y="16"/>
                </a:lnTo>
                <a:lnTo>
                  <a:pt x="185" y="14"/>
                </a:lnTo>
                <a:lnTo>
                  <a:pt x="199" y="13"/>
                </a:lnTo>
                <a:lnTo>
                  <a:pt x="211" y="11"/>
                </a:lnTo>
                <a:lnTo>
                  <a:pt x="211" y="9"/>
                </a:lnTo>
                <a:lnTo>
                  <a:pt x="208" y="6"/>
                </a:lnTo>
                <a:lnTo>
                  <a:pt x="206" y="1"/>
                </a:lnTo>
                <a:lnTo>
                  <a:pt x="203" y="0"/>
                </a:lnTo>
                <a:lnTo>
                  <a:pt x="190" y="0"/>
                </a:lnTo>
                <a:lnTo>
                  <a:pt x="178" y="1"/>
                </a:lnTo>
                <a:lnTo>
                  <a:pt x="165" y="1"/>
                </a:lnTo>
                <a:lnTo>
                  <a:pt x="152" y="2"/>
                </a:lnTo>
                <a:lnTo>
                  <a:pt x="139" y="3"/>
                </a:lnTo>
                <a:lnTo>
                  <a:pt x="127" y="6"/>
                </a:lnTo>
                <a:lnTo>
                  <a:pt x="114" y="7"/>
                </a:lnTo>
                <a:lnTo>
                  <a:pt x="102" y="8"/>
                </a:lnTo>
                <a:lnTo>
                  <a:pt x="90" y="10"/>
                </a:lnTo>
                <a:lnTo>
                  <a:pt x="77" y="11"/>
                </a:lnTo>
                <a:lnTo>
                  <a:pt x="65" y="12"/>
                </a:lnTo>
                <a:lnTo>
                  <a:pt x="51" y="13"/>
                </a:lnTo>
                <a:lnTo>
                  <a:pt x="39" y="14"/>
                </a:lnTo>
                <a:lnTo>
                  <a:pt x="26" y="15"/>
                </a:lnTo>
                <a:lnTo>
                  <a:pt x="14" y="15"/>
                </a:lnTo>
                <a:lnTo>
                  <a:pt x="1" y="15"/>
                </a:lnTo>
                <a:lnTo>
                  <a:pt x="0" y="18"/>
                </a:lnTo>
                <a:lnTo>
                  <a:pt x="2" y="22"/>
                </a:lnTo>
                <a:lnTo>
                  <a:pt x="6" y="26"/>
                </a:lnTo>
                <a:lnTo>
                  <a:pt x="10" y="29"/>
                </a:lnTo>
                <a:lnTo>
                  <a:pt x="1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5380040" y="2257427"/>
            <a:ext cx="236538" cy="95250"/>
          </a:xfrm>
          <a:custGeom>
            <a:avLst/>
            <a:gdLst>
              <a:gd name="T0" fmla="*/ 13 w 149"/>
              <a:gd name="T1" fmla="*/ 60 h 60"/>
              <a:gd name="T2" fmla="*/ 30 w 149"/>
              <a:gd name="T3" fmla="*/ 55 h 60"/>
              <a:gd name="T4" fmla="*/ 47 w 149"/>
              <a:gd name="T5" fmla="*/ 48 h 60"/>
              <a:gd name="T6" fmla="*/ 64 w 149"/>
              <a:gd name="T7" fmla="*/ 42 h 60"/>
              <a:gd name="T8" fmla="*/ 81 w 149"/>
              <a:gd name="T9" fmla="*/ 35 h 60"/>
              <a:gd name="T10" fmla="*/ 97 w 149"/>
              <a:gd name="T11" fmla="*/ 29 h 60"/>
              <a:gd name="T12" fmla="*/ 115 w 149"/>
              <a:gd name="T13" fmla="*/ 23 h 60"/>
              <a:gd name="T14" fmla="*/ 131 w 149"/>
              <a:gd name="T15" fmla="*/ 16 h 60"/>
              <a:gd name="T16" fmla="*/ 149 w 149"/>
              <a:gd name="T17" fmla="*/ 11 h 60"/>
              <a:gd name="T18" fmla="*/ 149 w 149"/>
              <a:gd name="T19" fmla="*/ 9 h 60"/>
              <a:gd name="T20" fmla="*/ 146 w 149"/>
              <a:gd name="T21" fmla="*/ 5 h 60"/>
              <a:gd name="T22" fmla="*/ 144 w 149"/>
              <a:gd name="T23" fmla="*/ 1 h 60"/>
              <a:gd name="T24" fmla="*/ 141 w 149"/>
              <a:gd name="T25" fmla="*/ 0 h 60"/>
              <a:gd name="T26" fmla="*/ 122 w 149"/>
              <a:gd name="T27" fmla="*/ 2 h 60"/>
              <a:gd name="T28" fmla="*/ 105 w 149"/>
              <a:gd name="T29" fmla="*/ 5 h 60"/>
              <a:gd name="T30" fmla="*/ 87 w 149"/>
              <a:gd name="T31" fmla="*/ 11 h 60"/>
              <a:gd name="T32" fmla="*/ 70 w 149"/>
              <a:gd name="T33" fmla="*/ 17 h 60"/>
              <a:gd name="T34" fmla="*/ 53 w 149"/>
              <a:gd name="T35" fmla="*/ 25 h 60"/>
              <a:gd name="T36" fmla="*/ 36 w 149"/>
              <a:gd name="T37" fmla="*/ 32 h 60"/>
              <a:gd name="T38" fmla="*/ 19 w 149"/>
              <a:gd name="T39" fmla="*/ 39 h 60"/>
              <a:gd name="T40" fmla="*/ 2 w 149"/>
              <a:gd name="T41" fmla="*/ 45 h 60"/>
              <a:gd name="T42" fmla="*/ 0 w 149"/>
              <a:gd name="T43" fmla="*/ 48 h 60"/>
              <a:gd name="T44" fmla="*/ 4 w 149"/>
              <a:gd name="T45" fmla="*/ 54 h 60"/>
              <a:gd name="T46" fmla="*/ 8 w 149"/>
              <a:gd name="T47" fmla="*/ 58 h 60"/>
              <a:gd name="T48" fmla="*/ 13 w 149"/>
              <a:gd name="T49" fmla="*/ 60 h 60"/>
              <a:gd name="T50" fmla="*/ 13 w 149"/>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60">
                <a:moveTo>
                  <a:pt x="13" y="60"/>
                </a:moveTo>
                <a:lnTo>
                  <a:pt x="30" y="55"/>
                </a:lnTo>
                <a:lnTo>
                  <a:pt x="47" y="48"/>
                </a:lnTo>
                <a:lnTo>
                  <a:pt x="64" y="42"/>
                </a:lnTo>
                <a:lnTo>
                  <a:pt x="81" y="35"/>
                </a:lnTo>
                <a:lnTo>
                  <a:pt x="97" y="29"/>
                </a:lnTo>
                <a:lnTo>
                  <a:pt x="115" y="23"/>
                </a:lnTo>
                <a:lnTo>
                  <a:pt x="131" y="16"/>
                </a:lnTo>
                <a:lnTo>
                  <a:pt x="149" y="11"/>
                </a:lnTo>
                <a:lnTo>
                  <a:pt x="149" y="9"/>
                </a:lnTo>
                <a:lnTo>
                  <a:pt x="146" y="5"/>
                </a:lnTo>
                <a:lnTo>
                  <a:pt x="144" y="1"/>
                </a:lnTo>
                <a:lnTo>
                  <a:pt x="141" y="0"/>
                </a:lnTo>
                <a:lnTo>
                  <a:pt x="122" y="2"/>
                </a:lnTo>
                <a:lnTo>
                  <a:pt x="105" y="5"/>
                </a:lnTo>
                <a:lnTo>
                  <a:pt x="87" y="11"/>
                </a:lnTo>
                <a:lnTo>
                  <a:pt x="70" y="17"/>
                </a:lnTo>
                <a:lnTo>
                  <a:pt x="53" y="25"/>
                </a:lnTo>
                <a:lnTo>
                  <a:pt x="36" y="32"/>
                </a:lnTo>
                <a:lnTo>
                  <a:pt x="19" y="39"/>
                </a:lnTo>
                <a:lnTo>
                  <a:pt x="2" y="45"/>
                </a:lnTo>
                <a:lnTo>
                  <a:pt x="0" y="48"/>
                </a:lnTo>
                <a:lnTo>
                  <a:pt x="4" y="54"/>
                </a:lnTo>
                <a:lnTo>
                  <a:pt x="8" y="58"/>
                </a:lnTo>
                <a:lnTo>
                  <a:pt x="13" y="60"/>
                </a:lnTo>
                <a:lnTo>
                  <a:pt x="13"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5607053" y="2232027"/>
            <a:ext cx="292100" cy="76200"/>
          </a:xfrm>
          <a:custGeom>
            <a:avLst/>
            <a:gdLst>
              <a:gd name="T0" fmla="*/ 14 w 184"/>
              <a:gd name="T1" fmla="*/ 21 h 48"/>
              <a:gd name="T2" fmla="*/ 34 w 184"/>
              <a:gd name="T3" fmla="*/ 27 h 48"/>
              <a:gd name="T4" fmla="*/ 55 w 184"/>
              <a:gd name="T5" fmla="*/ 33 h 48"/>
              <a:gd name="T6" fmla="*/ 76 w 184"/>
              <a:gd name="T7" fmla="*/ 38 h 48"/>
              <a:gd name="T8" fmla="*/ 97 w 184"/>
              <a:gd name="T9" fmla="*/ 42 h 48"/>
              <a:gd name="T10" fmla="*/ 119 w 184"/>
              <a:gd name="T11" fmla="*/ 45 h 48"/>
              <a:gd name="T12" fmla="*/ 140 w 184"/>
              <a:gd name="T13" fmla="*/ 48 h 48"/>
              <a:gd name="T14" fmla="*/ 162 w 184"/>
              <a:gd name="T15" fmla="*/ 48 h 48"/>
              <a:gd name="T16" fmla="*/ 182 w 184"/>
              <a:gd name="T17" fmla="*/ 47 h 48"/>
              <a:gd name="T18" fmla="*/ 184 w 184"/>
              <a:gd name="T19" fmla="*/ 43 h 48"/>
              <a:gd name="T20" fmla="*/ 181 w 184"/>
              <a:gd name="T21" fmla="*/ 38 h 48"/>
              <a:gd name="T22" fmla="*/ 176 w 184"/>
              <a:gd name="T23" fmla="*/ 33 h 48"/>
              <a:gd name="T24" fmla="*/ 173 w 184"/>
              <a:gd name="T25" fmla="*/ 30 h 48"/>
              <a:gd name="T26" fmla="*/ 152 w 184"/>
              <a:gd name="T27" fmla="*/ 26 h 48"/>
              <a:gd name="T28" fmla="*/ 130 w 184"/>
              <a:gd name="T29" fmla="*/ 22 h 48"/>
              <a:gd name="T30" fmla="*/ 109 w 184"/>
              <a:gd name="T31" fmla="*/ 20 h 48"/>
              <a:gd name="T32" fmla="*/ 87 w 184"/>
              <a:gd name="T33" fmla="*/ 17 h 48"/>
              <a:gd name="T34" fmla="*/ 66 w 184"/>
              <a:gd name="T35" fmla="*/ 14 h 48"/>
              <a:gd name="T36" fmla="*/ 44 w 184"/>
              <a:gd name="T37" fmla="*/ 10 h 48"/>
              <a:gd name="T38" fmla="*/ 23 w 184"/>
              <a:gd name="T39" fmla="*/ 6 h 48"/>
              <a:gd name="T40" fmla="*/ 2 w 184"/>
              <a:gd name="T41" fmla="*/ 0 h 48"/>
              <a:gd name="T42" fmla="*/ 0 w 184"/>
              <a:gd name="T43" fmla="*/ 3 h 48"/>
              <a:gd name="T44" fmla="*/ 2 w 184"/>
              <a:gd name="T45" fmla="*/ 9 h 48"/>
              <a:gd name="T46" fmla="*/ 9 w 184"/>
              <a:gd name="T47" fmla="*/ 17 h 48"/>
              <a:gd name="T48" fmla="*/ 14 w 184"/>
              <a:gd name="T49" fmla="*/ 21 h 48"/>
              <a:gd name="T50" fmla="*/ 14 w 184"/>
              <a:gd name="T51"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48">
                <a:moveTo>
                  <a:pt x="14" y="21"/>
                </a:moveTo>
                <a:lnTo>
                  <a:pt x="34" y="27"/>
                </a:lnTo>
                <a:lnTo>
                  <a:pt x="55" y="33"/>
                </a:lnTo>
                <a:lnTo>
                  <a:pt x="76" y="38"/>
                </a:lnTo>
                <a:lnTo>
                  <a:pt x="97" y="42"/>
                </a:lnTo>
                <a:lnTo>
                  <a:pt x="119" y="45"/>
                </a:lnTo>
                <a:lnTo>
                  <a:pt x="140" y="48"/>
                </a:lnTo>
                <a:lnTo>
                  <a:pt x="162" y="48"/>
                </a:lnTo>
                <a:lnTo>
                  <a:pt x="182" y="47"/>
                </a:lnTo>
                <a:lnTo>
                  <a:pt x="184" y="43"/>
                </a:lnTo>
                <a:lnTo>
                  <a:pt x="181" y="38"/>
                </a:lnTo>
                <a:lnTo>
                  <a:pt x="176" y="33"/>
                </a:lnTo>
                <a:lnTo>
                  <a:pt x="173" y="30"/>
                </a:lnTo>
                <a:lnTo>
                  <a:pt x="152" y="26"/>
                </a:lnTo>
                <a:lnTo>
                  <a:pt x="130" y="22"/>
                </a:lnTo>
                <a:lnTo>
                  <a:pt x="109" y="20"/>
                </a:lnTo>
                <a:lnTo>
                  <a:pt x="87" y="17"/>
                </a:lnTo>
                <a:lnTo>
                  <a:pt x="66" y="14"/>
                </a:lnTo>
                <a:lnTo>
                  <a:pt x="44" y="10"/>
                </a:lnTo>
                <a:lnTo>
                  <a:pt x="23" y="6"/>
                </a:lnTo>
                <a:lnTo>
                  <a:pt x="2" y="0"/>
                </a:lnTo>
                <a:lnTo>
                  <a:pt x="0" y="3"/>
                </a:lnTo>
                <a:lnTo>
                  <a:pt x="2" y="9"/>
                </a:lnTo>
                <a:lnTo>
                  <a:pt x="9" y="17"/>
                </a:lnTo>
                <a:lnTo>
                  <a:pt x="14" y="21"/>
                </a:lnTo>
                <a:lnTo>
                  <a:pt x="1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50"/>
          <p:cNvSpPr>
            <a:spLocks/>
          </p:cNvSpPr>
          <p:nvPr/>
        </p:nvSpPr>
        <p:spPr bwMode="auto">
          <a:xfrm>
            <a:off x="5878515" y="2173289"/>
            <a:ext cx="211138" cy="134938"/>
          </a:xfrm>
          <a:custGeom>
            <a:avLst/>
            <a:gdLst>
              <a:gd name="T0" fmla="*/ 10 w 133"/>
              <a:gd name="T1" fmla="*/ 85 h 85"/>
              <a:gd name="T2" fmla="*/ 26 w 133"/>
              <a:gd name="T3" fmla="*/ 76 h 85"/>
              <a:gd name="T4" fmla="*/ 42 w 133"/>
              <a:gd name="T5" fmla="*/ 68 h 85"/>
              <a:gd name="T6" fmla="*/ 59 w 133"/>
              <a:gd name="T7" fmla="*/ 60 h 85"/>
              <a:gd name="T8" fmla="*/ 76 w 133"/>
              <a:gd name="T9" fmla="*/ 52 h 85"/>
              <a:gd name="T10" fmla="*/ 93 w 133"/>
              <a:gd name="T11" fmla="*/ 43 h 85"/>
              <a:gd name="T12" fmla="*/ 108 w 133"/>
              <a:gd name="T13" fmla="*/ 33 h 85"/>
              <a:gd name="T14" fmla="*/ 122 w 133"/>
              <a:gd name="T15" fmla="*/ 22 h 85"/>
              <a:gd name="T16" fmla="*/ 133 w 133"/>
              <a:gd name="T17" fmla="*/ 9 h 85"/>
              <a:gd name="T18" fmla="*/ 133 w 133"/>
              <a:gd name="T19" fmla="*/ 7 h 85"/>
              <a:gd name="T20" fmla="*/ 131 w 133"/>
              <a:gd name="T21" fmla="*/ 2 h 85"/>
              <a:gd name="T22" fmla="*/ 129 w 133"/>
              <a:gd name="T23" fmla="*/ 0 h 85"/>
              <a:gd name="T24" fmla="*/ 126 w 133"/>
              <a:gd name="T25" fmla="*/ 0 h 85"/>
              <a:gd name="T26" fmla="*/ 118 w 133"/>
              <a:gd name="T27" fmla="*/ 5 h 85"/>
              <a:gd name="T28" fmla="*/ 110 w 133"/>
              <a:gd name="T29" fmla="*/ 9 h 85"/>
              <a:gd name="T30" fmla="*/ 103 w 133"/>
              <a:gd name="T31" fmla="*/ 13 h 85"/>
              <a:gd name="T32" fmla="*/ 95 w 133"/>
              <a:gd name="T33" fmla="*/ 18 h 85"/>
              <a:gd name="T34" fmla="*/ 87 w 133"/>
              <a:gd name="T35" fmla="*/ 23 h 85"/>
              <a:gd name="T36" fmla="*/ 80 w 133"/>
              <a:gd name="T37" fmla="*/ 28 h 85"/>
              <a:gd name="T38" fmla="*/ 71 w 133"/>
              <a:gd name="T39" fmla="*/ 32 h 85"/>
              <a:gd name="T40" fmla="*/ 63 w 133"/>
              <a:gd name="T41" fmla="*/ 36 h 85"/>
              <a:gd name="T42" fmla="*/ 55 w 133"/>
              <a:gd name="T43" fmla="*/ 41 h 85"/>
              <a:gd name="T44" fmla="*/ 48 w 133"/>
              <a:gd name="T45" fmla="*/ 45 h 85"/>
              <a:gd name="T46" fmla="*/ 39 w 133"/>
              <a:gd name="T47" fmla="*/ 50 h 85"/>
              <a:gd name="T48" fmla="*/ 31 w 133"/>
              <a:gd name="T49" fmla="*/ 54 h 85"/>
              <a:gd name="T50" fmla="*/ 24 w 133"/>
              <a:gd name="T51" fmla="*/ 58 h 85"/>
              <a:gd name="T52" fmla="*/ 16 w 133"/>
              <a:gd name="T53" fmla="*/ 62 h 85"/>
              <a:gd name="T54" fmla="*/ 8 w 133"/>
              <a:gd name="T55" fmla="*/ 67 h 85"/>
              <a:gd name="T56" fmla="*/ 0 w 133"/>
              <a:gd name="T57" fmla="*/ 71 h 85"/>
              <a:gd name="T58" fmla="*/ 0 w 133"/>
              <a:gd name="T59" fmla="*/ 75 h 85"/>
              <a:gd name="T60" fmla="*/ 3 w 133"/>
              <a:gd name="T61" fmla="*/ 79 h 85"/>
              <a:gd name="T62" fmla="*/ 7 w 133"/>
              <a:gd name="T63" fmla="*/ 84 h 85"/>
              <a:gd name="T64" fmla="*/ 10 w 133"/>
              <a:gd name="T65" fmla="*/ 85 h 85"/>
              <a:gd name="T66" fmla="*/ 10 w 133"/>
              <a:gd name="T6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85">
                <a:moveTo>
                  <a:pt x="10" y="85"/>
                </a:moveTo>
                <a:lnTo>
                  <a:pt x="26" y="76"/>
                </a:lnTo>
                <a:lnTo>
                  <a:pt x="42" y="68"/>
                </a:lnTo>
                <a:lnTo>
                  <a:pt x="59" y="60"/>
                </a:lnTo>
                <a:lnTo>
                  <a:pt x="76" y="52"/>
                </a:lnTo>
                <a:lnTo>
                  <a:pt x="93" y="43"/>
                </a:lnTo>
                <a:lnTo>
                  <a:pt x="108" y="33"/>
                </a:lnTo>
                <a:lnTo>
                  <a:pt x="122" y="22"/>
                </a:lnTo>
                <a:lnTo>
                  <a:pt x="133" y="9"/>
                </a:lnTo>
                <a:lnTo>
                  <a:pt x="133" y="7"/>
                </a:lnTo>
                <a:lnTo>
                  <a:pt x="131" y="2"/>
                </a:lnTo>
                <a:lnTo>
                  <a:pt x="129" y="0"/>
                </a:lnTo>
                <a:lnTo>
                  <a:pt x="126" y="0"/>
                </a:lnTo>
                <a:lnTo>
                  <a:pt x="118" y="5"/>
                </a:lnTo>
                <a:lnTo>
                  <a:pt x="110" y="9"/>
                </a:lnTo>
                <a:lnTo>
                  <a:pt x="103" y="13"/>
                </a:lnTo>
                <a:lnTo>
                  <a:pt x="95" y="18"/>
                </a:lnTo>
                <a:lnTo>
                  <a:pt x="87" y="23"/>
                </a:lnTo>
                <a:lnTo>
                  <a:pt x="80" y="28"/>
                </a:lnTo>
                <a:lnTo>
                  <a:pt x="71" y="32"/>
                </a:lnTo>
                <a:lnTo>
                  <a:pt x="63" y="36"/>
                </a:lnTo>
                <a:lnTo>
                  <a:pt x="55" y="41"/>
                </a:lnTo>
                <a:lnTo>
                  <a:pt x="48" y="45"/>
                </a:lnTo>
                <a:lnTo>
                  <a:pt x="39" y="50"/>
                </a:lnTo>
                <a:lnTo>
                  <a:pt x="31" y="54"/>
                </a:lnTo>
                <a:lnTo>
                  <a:pt x="24" y="58"/>
                </a:lnTo>
                <a:lnTo>
                  <a:pt x="16" y="62"/>
                </a:lnTo>
                <a:lnTo>
                  <a:pt x="8" y="67"/>
                </a:lnTo>
                <a:lnTo>
                  <a:pt x="0" y="71"/>
                </a:lnTo>
                <a:lnTo>
                  <a:pt x="0" y="75"/>
                </a:lnTo>
                <a:lnTo>
                  <a:pt x="3" y="79"/>
                </a:lnTo>
                <a:lnTo>
                  <a:pt x="7" y="84"/>
                </a:lnTo>
                <a:lnTo>
                  <a:pt x="10" y="85"/>
                </a:lnTo>
                <a:lnTo>
                  <a:pt x="1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51"/>
          <p:cNvSpPr>
            <a:spLocks/>
          </p:cNvSpPr>
          <p:nvPr/>
        </p:nvSpPr>
        <p:spPr bwMode="auto">
          <a:xfrm>
            <a:off x="6065840" y="2170114"/>
            <a:ext cx="130175" cy="49213"/>
          </a:xfrm>
          <a:custGeom>
            <a:avLst/>
            <a:gdLst>
              <a:gd name="T0" fmla="*/ 15 w 82"/>
              <a:gd name="T1" fmla="*/ 23 h 31"/>
              <a:gd name="T2" fmla="*/ 20 w 82"/>
              <a:gd name="T3" fmla="*/ 23 h 31"/>
              <a:gd name="T4" fmla="*/ 24 w 82"/>
              <a:gd name="T5" fmla="*/ 23 h 31"/>
              <a:gd name="T6" fmla="*/ 29 w 82"/>
              <a:gd name="T7" fmla="*/ 23 h 31"/>
              <a:gd name="T8" fmla="*/ 33 w 82"/>
              <a:gd name="T9" fmla="*/ 23 h 31"/>
              <a:gd name="T10" fmla="*/ 36 w 82"/>
              <a:gd name="T11" fmla="*/ 23 h 31"/>
              <a:gd name="T12" fmla="*/ 41 w 82"/>
              <a:gd name="T13" fmla="*/ 24 h 31"/>
              <a:gd name="T14" fmla="*/ 45 w 82"/>
              <a:gd name="T15" fmla="*/ 24 h 31"/>
              <a:gd name="T16" fmla="*/ 49 w 82"/>
              <a:gd name="T17" fmla="*/ 25 h 31"/>
              <a:gd name="T18" fmla="*/ 56 w 82"/>
              <a:gd name="T19" fmla="*/ 26 h 31"/>
              <a:gd name="T20" fmla="*/ 65 w 82"/>
              <a:gd name="T21" fmla="*/ 30 h 31"/>
              <a:gd name="T22" fmla="*/ 72 w 82"/>
              <a:gd name="T23" fmla="*/ 31 h 31"/>
              <a:gd name="T24" fmla="*/ 80 w 82"/>
              <a:gd name="T25" fmla="*/ 31 h 31"/>
              <a:gd name="T26" fmla="*/ 82 w 82"/>
              <a:gd name="T27" fmla="*/ 27 h 31"/>
              <a:gd name="T28" fmla="*/ 79 w 82"/>
              <a:gd name="T29" fmla="*/ 21 h 31"/>
              <a:gd name="T30" fmla="*/ 75 w 82"/>
              <a:gd name="T31" fmla="*/ 15 h 31"/>
              <a:gd name="T32" fmla="*/ 71 w 82"/>
              <a:gd name="T33" fmla="*/ 12 h 31"/>
              <a:gd name="T34" fmla="*/ 64 w 82"/>
              <a:gd name="T35" fmla="*/ 8 h 31"/>
              <a:gd name="T36" fmla="*/ 56 w 82"/>
              <a:gd name="T37" fmla="*/ 4 h 31"/>
              <a:gd name="T38" fmla="*/ 47 w 82"/>
              <a:gd name="T39" fmla="*/ 2 h 31"/>
              <a:gd name="T40" fmla="*/ 37 w 82"/>
              <a:gd name="T41" fmla="*/ 1 h 31"/>
              <a:gd name="T42" fmla="*/ 29 w 82"/>
              <a:gd name="T43" fmla="*/ 0 h 31"/>
              <a:gd name="T44" fmla="*/ 19 w 82"/>
              <a:gd name="T45" fmla="*/ 0 h 31"/>
              <a:gd name="T46" fmla="*/ 10 w 82"/>
              <a:gd name="T47" fmla="*/ 1 h 31"/>
              <a:gd name="T48" fmla="*/ 1 w 82"/>
              <a:gd name="T49" fmla="*/ 3 h 31"/>
              <a:gd name="T50" fmla="*/ 0 w 82"/>
              <a:gd name="T51" fmla="*/ 8 h 31"/>
              <a:gd name="T52" fmla="*/ 3 w 82"/>
              <a:gd name="T53" fmla="*/ 14 h 31"/>
              <a:gd name="T54" fmla="*/ 10 w 82"/>
              <a:gd name="T55" fmla="*/ 21 h 31"/>
              <a:gd name="T56" fmla="*/ 15 w 82"/>
              <a:gd name="T57" fmla="*/ 23 h 31"/>
              <a:gd name="T58" fmla="*/ 15 w 82"/>
              <a:gd name="T5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31">
                <a:moveTo>
                  <a:pt x="15" y="23"/>
                </a:moveTo>
                <a:lnTo>
                  <a:pt x="20" y="23"/>
                </a:lnTo>
                <a:lnTo>
                  <a:pt x="24" y="23"/>
                </a:lnTo>
                <a:lnTo>
                  <a:pt x="29" y="23"/>
                </a:lnTo>
                <a:lnTo>
                  <a:pt x="33" y="23"/>
                </a:lnTo>
                <a:lnTo>
                  <a:pt x="36" y="23"/>
                </a:lnTo>
                <a:lnTo>
                  <a:pt x="41" y="24"/>
                </a:lnTo>
                <a:lnTo>
                  <a:pt x="45" y="24"/>
                </a:lnTo>
                <a:lnTo>
                  <a:pt x="49" y="25"/>
                </a:lnTo>
                <a:lnTo>
                  <a:pt x="56" y="26"/>
                </a:lnTo>
                <a:lnTo>
                  <a:pt x="65" y="30"/>
                </a:lnTo>
                <a:lnTo>
                  <a:pt x="72" y="31"/>
                </a:lnTo>
                <a:lnTo>
                  <a:pt x="80" y="31"/>
                </a:lnTo>
                <a:lnTo>
                  <a:pt x="82" y="27"/>
                </a:lnTo>
                <a:lnTo>
                  <a:pt x="79" y="21"/>
                </a:lnTo>
                <a:lnTo>
                  <a:pt x="75" y="15"/>
                </a:lnTo>
                <a:lnTo>
                  <a:pt x="71" y="12"/>
                </a:lnTo>
                <a:lnTo>
                  <a:pt x="64" y="8"/>
                </a:lnTo>
                <a:lnTo>
                  <a:pt x="56" y="4"/>
                </a:lnTo>
                <a:lnTo>
                  <a:pt x="47" y="2"/>
                </a:lnTo>
                <a:lnTo>
                  <a:pt x="37" y="1"/>
                </a:lnTo>
                <a:lnTo>
                  <a:pt x="29" y="0"/>
                </a:lnTo>
                <a:lnTo>
                  <a:pt x="19" y="0"/>
                </a:lnTo>
                <a:lnTo>
                  <a:pt x="10" y="1"/>
                </a:lnTo>
                <a:lnTo>
                  <a:pt x="1" y="3"/>
                </a:lnTo>
                <a:lnTo>
                  <a:pt x="0" y="8"/>
                </a:lnTo>
                <a:lnTo>
                  <a:pt x="3" y="14"/>
                </a:lnTo>
                <a:lnTo>
                  <a:pt x="10" y="21"/>
                </a:lnTo>
                <a:lnTo>
                  <a:pt x="15" y="23"/>
                </a:lnTo>
                <a:lnTo>
                  <a:pt x="15"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52"/>
          <p:cNvSpPr>
            <a:spLocks/>
          </p:cNvSpPr>
          <p:nvPr/>
        </p:nvSpPr>
        <p:spPr bwMode="auto">
          <a:xfrm>
            <a:off x="5334003" y="2343152"/>
            <a:ext cx="219075" cy="242888"/>
          </a:xfrm>
          <a:custGeom>
            <a:avLst/>
            <a:gdLst>
              <a:gd name="T0" fmla="*/ 5 w 138"/>
              <a:gd name="T1" fmla="*/ 13 h 153"/>
              <a:gd name="T2" fmla="*/ 22 w 138"/>
              <a:gd name="T3" fmla="*/ 29 h 153"/>
              <a:gd name="T4" fmla="*/ 38 w 138"/>
              <a:gd name="T5" fmla="*/ 47 h 153"/>
              <a:gd name="T6" fmla="*/ 54 w 138"/>
              <a:gd name="T7" fmla="*/ 64 h 153"/>
              <a:gd name="T8" fmla="*/ 70 w 138"/>
              <a:gd name="T9" fmla="*/ 81 h 153"/>
              <a:gd name="T10" fmla="*/ 85 w 138"/>
              <a:gd name="T11" fmla="*/ 98 h 153"/>
              <a:gd name="T12" fmla="*/ 101 w 138"/>
              <a:gd name="T13" fmla="*/ 116 h 153"/>
              <a:gd name="T14" fmla="*/ 117 w 138"/>
              <a:gd name="T15" fmla="*/ 134 h 153"/>
              <a:gd name="T16" fmla="*/ 133 w 138"/>
              <a:gd name="T17" fmla="*/ 151 h 153"/>
              <a:gd name="T18" fmla="*/ 136 w 138"/>
              <a:gd name="T19" fmla="*/ 153 h 153"/>
              <a:gd name="T20" fmla="*/ 138 w 138"/>
              <a:gd name="T21" fmla="*/ 153 h 153"/>
              <a:gd name="T22" fmla="*/ 137 w 138"/>
              <a:gd name="T23" fmla="*/ 150 h 153"/>
              <a:gd name="T24" fmla="*/ 135 w 138"/>
              <a:gd name="T25" fmla="*/ 147 h 153"/>
              <a:gd name="T26" fmla="*/ 121 w 138"/>
              <a:gd name="T27" fmla="*/ 128 h 153"/>
              <a:gd name="T28" fmla="*/ 105 w 138"/>
              <a:gd name="T29" fmla="*/ 109 h 153"/>
              <a:gd name="T30" fmla="*/ 90 w 138"/>
              <a:gd name="T31" fmla="*/ 91 h 153"/>
              <a:gd name="T32" fmla="*/ 73 w 138"/>
              <a:gd name="T33" fmla="*/ 73 h 153"/>
              <a:gd name="T34" fmla="*/ 57 w 138"/>
              <a:gd name="T35" fmla="*/ 56 h 153"/>
              <a:gd name="T36" fmla="*/ 40 w 138"/>
              <a:gd name="T37" fmla="*/ 38 h 153"/>
              <a:gd name="T38" fmla="*/ 24 w 138"/>
              <a:gd name="T39" fmla="*/ 20 h 153"/>
              <a:gd name="T40" fmla="*/ 6 w 138"/>
              <a:gd name="T41" fmla="*/ 4 h 153"/>
              <a:gd name="T42" fmla="*/ 1 w 138"/>
              <a:gd name="T43" fmla="*/ 0 h 153"/>
              <a:gd name="T44" fmla="*/ 0 w 138"/>
              <a:gd name="T45" fmla="*/ 2 h 153"/>
              <a:gd name="T46" fmla="*/ 1 w 138"/>
              <a:gd name="T47" fmla="*/ 7 h 153"/>
              <a:gd name="T48" fmla="*/ 5 w 138"/>
              <a:gd name="T49" fmla="*/ 13 h 153"/>
              <a:gd name="T50" fmla="*/ 5 w 138"/>
              <a:gd name="T5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53">
                <a:moveTo>
                  <a:pt x="5" y="13"/>
                </a:moveTo>
                <a:lnTo>
                  <a:pt x="22" y="29"/>
                </a:lnTo>
                <a:lnTo>
                  <a:pt x="38" y="47"/>
                </a:lnTo>
                <a:lnTo>
                  <a:pt x="54" y="64"/>
                </a:lnTo>
                <a:lnTo>
                  <a:pt x="70" y="81"/>
                </a:lnTo>
                <a:lnTo>
                  <a:pt x="85" y="98"/>
                </a:lnTo>
                <a:lnTo>
                  <a:pt x="101" y="116"/>
                </a:lnTo>
                <a:lnTo>
                  <a:pt x="117" y="134"/>
                </a:lnTo>
                <a:lnTo>
                  <a:pt x="133" y="151"/>
                </a:lnTo>
                <a:lnTo>
                  <a:pt x="136" y="153"/>
                </a:lnTo>
                <a:lnTo>
                  <a:pt x="138" y="153"/>
                </a:lnTo>
                <a:lnTo>
                  <a:pt x="137" y="150"/>
                </a:lnTo>
                <a:lnTo>
                  <a:pt x="135" y="147"/>
                </a:lnTo>
                <a:lnTo>
                  <a:pt x="121" y="128"/>
                </a:lnTo>
                <a:lnTo>
                  <a:pt x="105" y="109"/>
                </a:lnTo>
                <a:lnTo>
                  <a:pt x="90" y="91"/>
                </a:lnTo>
                <a:lnTo>
                  <a:pt x="73" y="73"/>
                </a:lnTo>
                <a:lnTo>
                  <a:pt x="57" y="56"/>
                </a:lnTo>
                <a:lnTo>
                  <a:pt x="40" y="38"/>
                </a:lnTo>
                <a:lnTo>
                  <a:pt x="24" y="20"/>
                </a:lnTo>
                <a:lnTo>
                  <a:pt x="6" y="4"/>
                </a:lnTo>
                <a:lnTo>
                  <a:pt x="1" y="0"/>
                </a:lnTo>
                <a:lnTo>
                  <a:pt x="0" y="2"/>
                </a:lnTo>
                <a:lnTo>
                  <a:pt x="1" y="7"/>
                </a:lnTo>
                <a:lnTo>
                  <a:pt x="5" y="13"/>
                </a:lnTo>
                <a:lnTo>
                  <a:pt x="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53"/>
          <p:cNvSpPr>
            <a:spLocks/>
          </p:cNvSpPr>
          <p:nvPr/>
        </p:nvSpPr>
        <p:spPr bwMode="auto">
          <a:xfrm>
            <a:off x="5303840" y="2587627"/>
            <a:ext cx="225425" cy="68263"/>
          </a:xfrm>
          <a:custGeom>
            <a:avLst/>
            <a:gdLst>
              <a:gd name="T0" fmla="*/ 8 w 142"/>
              <a:gd name="T1" fmla="*/ 43 h 43"/>
              <a:gd name="T2" fmla="*/ 24 w 142"/>
              <a:gd name="T3" fmla="*/ 40 h 43"/>
              <a:gd name="T4" fmla="*/ 42 w 142"/>
              <a:gd name="T5" fmla="*/ 37 h 43"/>
              <a:gd name="T6" fmla="*/ 58 w 142"/>
              <a:gd name="T7" fmla="*/ 33 h 43"/>
              <a:gd name="T8" fmla="*/ 76 w 142"/>
              <a:gd name="T9" fmla="*/ 29 h 43"/>
              <a:gd name="T10" fmla="*/ 92 w 142"/>
              <a:gd name="T11" fmla="*/ 25 h 43"/>
              <a:gd name="T12" fmla="*/ 109 w 142"/>
              <a:gd name="T13" fmla="*/ 20 h 43"/>
              <a:gd name="T14" fmla="*/ 125 w 142"/>
              <a:gd name="T15" fmla="*/ 15 h 43"/>
              <a:gd name="T16" fmla="*/ 142 w 142"/>
              <a:gd name="T17" fmla="*/ 8 h 43"/>
              <a:gd name="T18" fmla="*/ 142 w 142"/>
              <a:gd name="T19" fmla="*/ 7 h 43"/>
              <a:gd name="T20" fmla="*/ 141 w 142"/>
              <a:gd name="T21" fmla="*/ 4 h 43"/>
              <a:gd name="T22" fmla="*/ 138 w 142"/>
              <a:gd name="T23" fmla="*/ 2 h 43"/>
              <a:gd name="T24" fmla="*/ 136 w 142"/>
              <a:gd name="T25" fmla="*/ 0 h 43"/>
              <a:gd name="T26" fmla="*/ 120 w 142"/>
              <a:gd name="T27" fmla="*/ 5 h 43"/>
              <a:gd name="T28" fmla="*/ 102 w 142"/>
              <a:gd name="T29" fmla="*/ 10 h 43"/>
              <a:gd name="T30" fmla="*/ 86 w 142"/>
              <a:gd name="T31" fmla="*/ 15 h 43"/>
              <a:gd name="T32" fmla="*/ 69 w 142"/>
              <a:gd name="T33" fmla="*/ 18 h 43"/>
              <a:gd name="T34" fmla="*/ 53 w 142"/>
              <a:gd name="T35" fmla="*/ 22 h 43"/>
              <a:gd name="T36" fmla="*/ 35 w 142"/>
              <a:gd name="T37" fmla="*/ 26 h 43"/>
              <a:gd name="T38" fmla="*/ 19 w 142"/>
              <a:gd name="T39" fmla="*/ 29 h 43"/>
              <a:gd name="T40" fmla="*/ 1 w 142"/>
              <a:gd name="T41" fmla="*/ 32 h 43"/>
              <a:gd name="T42" fmla="*/ 0 w 142"/>
              <a:gd name="T43" fmla="*/ 34 h 43"/>
              <a:gd name="T44" fmla="*/ 2 w 142"/>
              <a:gd name="T45" fmla="*/ 38 h 43"/>
              <a:gd name="T46" fmla="*/ 4 w 142"/>
              <a:gd name="T47" fmla="*/ 42 h 43"/>
              <a:gd name="T48" fmla="*/ 8 w 142"/>
              <a:gd name="T49" fmla="*/ 43 h 43"/>
              <a:gd name="T50" fmla="*/ 8 w 142"/>
              <a:gd name="T5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43">
                <a:moveTo>
                  <a:pt x="8" y="43"/>
                </a:moveTo>
                <a:lnTo>
                  <a:pt x="24" y="40"/>
                </a:lnTo>
                <a:lnTo>
                  <a:pt x="42" y="37"/>
                </a:lnTo>
                <a:lnTo>
                  <a:pt x="58" y="33"/>
                </a:lnTo>
                <a:lnTo>
                  <a:pt x="76" y="29"/>
                </a:lnTo>
                <a:lnTo>
                  <a:pt x="92" y="25"/>
                </a:lnTo>
                <a:lnTo>
                  <a:pt x="109" y="20"/>
                </a:lnTo>
                <a:lnTo>
                  <a:pt x="125" y="15"/>
                </a:lnTo>
                <a:lnTo>
                  <a:pt x="142" y="8"/>
                </a:lnTo>
                <a:lnTo>
                  <a:pt x="142" y="7"/>
                </a:lnTo>
                <a:lnTo>
                  <a:pt x="141" y="4"/>
                </a:lnTo>
                <a:lnTo>
                  <a:pt x="138" y="2"/>
                </a:lnTo>
                <a:lnTo>
                  <a:pt x="136" y="0"/>
                </a:lnTo>
                <a:lnTo>
                  <a:pt x="120" y="5"/>
                </a:lnTo>
                <a:lnTo>
                  <a:pt x="102" y="10"/>
                </a:lnTo>
                <a:lnTo>
                  <a:pt x="86" y="15"/>
                </a:lnTo>
                <a:lnTo>
                  <a:pt x="69" y="18"/>
                </a:lnTo>
                <a:lnTo>
                  <a:pt x="53" y="22"/>
                </a:lnTo>
                <a:lnTo>
                  <a:pt x="35" y="26"/>
                </a:lnTo>
                <a:lnTo>
                  <a:pt x="19" y="29"/>
                </a:lnTo>
                <a:lnTo>
                  <a:pt x="1" y="32"/>
                </a:lnTo>
                <a:lnTo>
                  <a:pt x="0" y="34"/>
                </a:lnTo>
                <a:lnTo>
                  <a:pt x="2" y="38"/>
                </a:lnTo>
                <a:lnTo>
                  <a:pt x="4" y="42"/>
                </a:lnTo>
                <a:lnTo>
                  <a:pt x="8" y="43"/>
                </a:lnTo>
                <a:lnTo>
                  <a:pt x="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54"/>
          <p:cNvSpPr>
            <a:spLocks/>
          </p:cNvSpPr>
          <p:nvPr/>
        </p:nvSpPr>
        <p:spPr bwMode="auto">
          <a:xfrm>
            <a:off x="5548315" y="2586040"/>
            <a:ext cx="200025" cy="388938"/>
          </a:xfrm>
          <a:custGeom>
            <a:avLst/>
            <a:gdLst>
              <a:gd name="T0" fmla="*/ 0 w 126"/>
              <a:gd name="T1" fmla="*/ 3 h 245"/>
              <a:gd name="T2" fmla="*/ 13 w 126"/>
              <a:gd name="T3" fmla="*/ 33 h 245"/>
              <a:gd name="T4" fmla="*/ 28 w 126"/>
              <a:gd name="T5" fmla="*/ 63 h 245"/>
              <a:gd name="T6" fmla="*/ 43 w 126"/>
              <a:gd name="T7" fmla="*/ 93 h 245"/>
              <a:gd name="T8" fmla="*/ 58 w 126"/>
              <a:gd name="T9" fmla="*/ 121 h 245"/>
              <a:gd name="T10" fmla="*/ 75 w 126"/>
              <a:gd name="T11" fmla="*/ 151 h 245"/>
              <a:gd name="T12" fmla="*/ 90 w 126"/>
              <a:gd name="T13" fmla="*/ 179 h 245"/>
              <a:gd name="T14" fmla="*/ 105 w 126"/>
              <a:gd name="T15" fmla="*/ 209 h 245"/>
              <a:gd name="T16" fmla="*/ 120 w 126"/>
              <a:gd name="T17" fmla="*/ 239 h 245"/>
              <a:gd name="T18" fmla="*/ 122 w 126"/>
              <a:gd name="T19" fmla="*/ 241 h 245"/>
              <a:gd name="T20" fmla="*/ 124 w 126"/>
              <a:gd name="T21" fmla="*/ 244 h 245"/>
              <a:gd name="T22" fmla="*/ 126 w 126"/>
              <a:gd name="T23" fmla="*/ 245 h 245"/>
              <a:gd name="T24" fmla="*/ 126 w 126"/>
              <a:gd name="T25" fmla="*/ 243 h 245"/>
              <a:gd name="T26" fmla="*/ 114 w 126"/>
              <a:gd name="T27" fmla="*/ 213 h 245"/>
              <a:gd name="T28" fmla="*/ 100 w 126"/>
              <a:gd name="T29" fmla="*/ 184 h 245"/>
              <a:gd name="T30" fmla="*/ 85 w 126"/>
              <a:gd name="T31" fmla="*/ 154 h 245"/>
              <a:gd name="T32" fmla="*/ 70 w 126"/>
              <a:gd name="T33" fmla="*/ 125 h 245"/>
              <a:gd name="T34" fmla="*/ 54 w 126"/>
              <a:gd name="T35" fmla="*/ 97 h 245"/>
              <a:gd name="T36" fmla="*/ 38 w 126"/>
              <a:gd name="T37" fmla="*/ 67 h 245"/>
              <a:gd name="T38" fmla="*/ 24 w 126"/>
              <a:gd name="T39" fmla="*/ 39 h 245"/>
              <a:gd name="T40" fmla="*/ 10 w 126"/>
              <a:gd name="T41" fmla="*/ 9 h 245"/>
              <a:gd name="T42" fmla="*/ 8 w 126"/>
              <a:gd name="T43" fmla="*/ 6 h 245"/>
              <a:gd name="T44" fmla="*/ 3 w 126"/>
              <a:gd name="T45" fmla="*/ 1 h 245"/>
              <a:gd name="T46" fmla="*/ 0 w 126"/>
              <a:gd name="T47" fmla="*/ 0 h 245"/>
              <a:gd name="T48" fmla="*/ 0 w 126"/>
              <a:gd name="T49" fmla="*/ 3 h 245"/>
              <a:gd name="T50" fmla="*/ 0 w 126"/>
              <a:gd name="T51" fmla="*/ 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 h="245">
                <a:moveTo>
                  <a:pt x="0" y="3"/>
                </a:moveTo>
                <a:lnTo>
                  <a:pt x="13" y="33"/>
                </a:lnTo>
                <a:lnTo>
                  <a:pt x="28" y="63"/>
                </a:lnTo>
                <a:lnTo>
                  <a:pt x="43" y="93"/>
                </a:lnTo>
                <a:lnTo>
                  <a:pt x="58" y="121"/>
                </a:lnTo>
                <a:lnTo>
                  <a:pt x="75" y="151"/>
                </a:lnTo>
                <a:lnTo>
                  <a:pt x="90" y="179"/>
                </a:lnTo>
                <a:lnTo>
                  <a:pt x="105" y="209"/>
                </a:lnTo>
                <a:lnTo>
                  <a:pt x="120" y="239"/>
                </a:lnTo>
                <a:lnTo>
                  <a:pt x="122" y="241"/>
                </a:lnTo>
                <a:lnTo>
                  <a:pt x="124" y="244"/>
                </a:lnTo>
                <a:lnTo>
                  <a:pt x="126" y="245"/>
                </a:lnTo>
                <a:lnTo>
                  <a:pt x="126" y="243"/>
                </a:lnTo>
                <a:lnTo>
                  <a:pt x="114" y="213"/>
                </a:lnTo>
                <a:lnTo>
                  <a:pt x="100" y="184"/>
                </a:lnTo>
                <a:lnTo>
                  <a:pt x="85" y="154"/>
                </a:lnTo>
                <a:lnTo>
                  <a:pt x="70" y="125"/>
                </a:lnTo>
                <a:lnTo>
                  <a:pt x="54" y="97"/>
                </a:lnTo>
                <a:lnTo>
                  <a:pt x="38" y="67"/>
                </a:lnTo>
                <a:lnTo>
                  <a:pt x="24" y="39"/>
                </a:lnTo>
                <a:lnTo>
                  <a:pt x="10" y="9"/>
                </a:lnTo>
                <a:lnTo>
                  <a:pt x="8" y="6"/>
                </a:lnTo>
                <a:lnTo>
                  <a:pt x="3" y="1"/>
                </a:lnTo>
                <a:lnTo>
                  <a:pt x="0" y="0"/>
                </a:lnTo>
                <a:lnTo>
                  <a:pt x="0" y="3"/>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55"/>
          <p:cNvSpPr>
            <a:spLocks/>
          </p:cNvSpPr>
          <p:nvPr/>
        </p:nvSpPr>
        <p:spPr bwMode="auto">
          <a:xfrm>
            <a:off x="5581653" y="2476502"/>
            <a:ext cx="171450" cy="117475"/>
          </a:xfrm>
          <a:custGeom>
            <a:avLst/>
            <a:gdLst>
              <a:gd name="T0" fmla="*/ 10 w 108"/>
              <a:gd name="T1" fmla="*/ 74 h 74"/>
              <a:gd name="T2" fmla="*/ 23 w 108"/>
              <a:gd name="T3" fmla="*/ 66 h 74"/>
              <a:gd name="T4" fmla="*/ 35 w 108"/>
              <a:gd name="T5" fmla="*/ 58 h 74"/>
              <a:gd name="T6" fmla="*/ 47 w 108"/>
              <a:gd name="T7" fmla="*/ 50 h 74"/>
              <a:gd name="T8" fmla="*/ 59 w 108"/>
              <a:gd name="T9" fmla="*/ 42 h 74"/>
              <a:gd name="T10" fmla="*/ 72 w 108"/>
              <a:gd name="T11" fmla="*/ 33 h 74"/>
              <a:gd name="T12" fmla="*/ 84 w 108"/>
              <a:gd name="T13" fmla="*/ 25 h 74"/>
              <a:gd name="T14" fmla="*/ 96 w 108"/>
              <a:gd name="T15" fmla="*/ 17 h 74"/>
              <a:gd name="T16" fmla="*/ 108 w 108"/>
              <a:gd name="T17" fmla="*/ 8 h 74"/>
              <a:gd name="T18" fmla="*/ 108 w 108"/>
              <a:gd name="T19" fmla="*/ 6 h 74"/>
              <a:gd name="T20" fmla="*/ 106 w 108"/>
              <a:gd name="T21" fmla="*/ 3 h 74"/>
              <a:gd name="T22" fmla="*/ 104 w 108"/>
              <a:gd name="T23" fmla="*/ 1 h 74"/>
              <a:gd name="T24" fmla="*/ 102 w 108"/>
              <a:gd name="T25" fmla="*/ 0 h 74"/>
              <a:gd name="T26" fmla="*/ 89 w 108"/>
              <a:gd name="T27" fmla="*/ 7 h 74"/>
              <a:gd name="T28" fmla="*/ 75 w 108"/>
              <a:gd name="T29" fmla="*/ 14 h 74"/>
              <a:gd name="T30" fmla="*/ 63 w 108"/>
              <a:gd name="T31" fmla="*/ 22 h 74"/>
              <a:gd name="T32" fmla="*/ 50 w 108"/>
              <a:gd name="T33" fmla="*/ 30 h 74"/>
              <a:gd name="T34" fmla="*/ 38 w 108"/>
              <a:gd name="T35" fmla="*/ 37 h 74"/>
              <a:gd name="T36" fmla="*/ 25 w 108"/>
              <a:gd name="T37" fmla="*/ 45 h 74"/>
              <a:gd name="T38" fmla="*/ 13 w 108"/>
              <a:gd name="T39" fmla="*/ 54 h 74"/>
              <a:gd name="T40" fmla="*/ 0 w 108"/>
              <a:gd name="T41" fmla="*/ 62 h 74"/>
              <a:gd name="T42" fmla="*/ 0 w 108"/>
              <a:gd name="T43" fmla="*/ 64 h 74"/>
              <a:gd name="T44" fmla="*/ 2 w 108"/>
              <a:gd name="T45" fmla="*/ 69 h 74"/>
              <a:gd name="T46" fmla="*/ 5 w 108"/>
              <a:gd name="T47" fmla="*/ 73 h 74"/>
              <a:gd name="T48" fmla="*/ 10 w 108"/>
              <a:gd name="T49" fmla="*/ 74 h 74"/>
              <a:gd name="T50" fmla="*/ 10 w 108"/>
              <a:gd name="T5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74">
                <a:moveTo>
                  <a:pt x="10" y="74"/>
                </a:moveTo>
                <a:lnTo>
                  <a:pt x="23" y="66"/>
                </a:lnTo>
                <a:lnTo>
                  <a:pt x="35" y="58"/>
                </a:lnTo>
                <a:lnTo>
                  <a:pt x="47" y="50"/>
                </a:lnTo>
                <a:lnTo>
                  <a:pt x="59" y="42"/>
                </a:lnTo>
                <a:lnTo>
                  <a:pt x="72" y="33"/>
                </a:lnTo>
                <a:lnTo>
                  <a:pt x="84" y="25"/>
                </a:lnTo>
                <a:lnTo>
                  <a:pt x="96" y="17"/>
                </a:lnTo>
                <a:lnTo>
                  <a:pt x="108" y="8"/>
                </a:lnTo>
                <a:lnTo>
                  <a:pt x="108" y="6"/>
                </a:lnTo>
                <a:lnTo>
                  <a:pt x="106" y="3"/>
                </a:lnTo>
                <a:lnTo>
                  <a:pt x="104" y="1"/>
                </a:lnTo>
                <a:lnTo>
                  <a:pt x="102" y="0"/>
                </a:lnTo>
                <a:lnTo>
                  <a:pt x="89" y="7"/>
                </a:lnTo>
                <a:lnTo>
                  <a:pt x="75" y="14"/>
                </a:lnTo>
                <a:lnTo>
                  <a:pt x="63" y="22"/>
                </a:lnTo>
                <a:lnTo>
                  <a:pt x="50" y="30"/>
                </a:lnTo>
                <a:lnTo>
                  <a:pt x="38" y="37"/>
                </a:lnTo>
                <a:lnTo>
                  <a:pt x="25" y="45"/>
                </a:lnTo>
                <a:lnTo>
                  <a:pt x="13" y="54"/>
                </a:lnTo>
                <a:lnTo>
                  <a:pt x="0" y="62"/>
                </a:lnTo>
                <a:lnTo>
                  <a:pt x="0" y="64"/>
                </a:lnTo>
                <a:lnTo>
                  <a:pt x="2" y="69"/>
                </a:lnTo>
                <a:lnTo>
                  <a:pt x="5" y="73"/>
                </a:lnTo>
                <a:lnTo>
                  <a:pt x="10" y="74"/>
                </a:lnTo>
                <a:lnTo>
                  <a:pt x="1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56"/>
          <p:cNvSpPr>
            <a:spLocks/>
          </p:cNvSpPr>
          <p:nvPr/>
        </p:nvSpPr>
        <p:spPr bwMode="auto">
          <a:xfrm>
            <a:off x="5767390" y="2506665"/>
            <a:ext cx="98425" cy="200025"/>
          </a:xfrm>
          <a:custGeom>
            <a:avLst/>
            <a:gdLst>
              <a:gd name="T0" fmla="*/ 1 w 62"/>
              <a:gd name="T1" fmla="*/ 3 h 126"/>
              <a:gd name="T2" fmla="*/ 9 w 62"/>
              <a:gd name="T3" fmla="*/ 17 h 126"/>
              <a:gd name="T4" fmla="*/ 16 w 62"/>
              <a:gd name="T5" fmla="*/ 32 h 126"/>
              <a:gd name="T6" fmla="*/ 23 w 62"/>
              <a:gd name="T7" fmla="*/ 47 h 126"/>
              <a:gd name="T8" fmla="*/ 30 w 62"/>
              <a:gd name="T9" fmla="*/ 61 h 126"/>
              <a:gd name="T10" fmla="*/ 36 w 62"/>
              <a:gd name="T11" fmla="*/ 77 h 126"/>
              <a:gd name="T12" fmla="*/ 43 w 62"/>
              <a:gd name="T13" fmla="*/ 91 h 126"/>
              <a:gd name="T14" fmla="*/ 50 w 62"/>
              <a:gd name="T15" fmla="*/ 106 h 126"/>
              <a:gd name="T16" fmla="*/ 56 w 62"/>
              <a:gd name="T17" fmla="*/ 121 h 126"/>
              <a:gd name="T18" fmla="*/ 57 w 62"/>
              <a:gd name="T19" fmla="*/ 122 h 126"/>
              <a:gd name="T20" fmla="*/ 59 w 62"/>
              <a:gd name="T21" fmla="*/ 124 h 126"/>
              <a:gd name="T22" fmla="*/ 62 w 62"/>
              <a:gd name="T23" fmla="*/ 126 h 126"/>
              <a:gd name="T24" fmla="*/ 62 w 62"/>
              <a:gd name="T25" fmla="*/ 125 h 126"/>
              <a:gd name="T26" fmla="*/ 56 w 62"/>
              <a:gd name="T27" fmla="*/ 110 h 126"/>
              <a:gd name="T28" fmla="*/ 50 w 62"/>
              <a:gd name="T29" fmla="*/ 94 h 126"/>
              <a:gd name="T30" fmla="*/ 43 w 62"/>
              <a:gd name="T31" fmla="*/ 80 h 126"/>
              <a:gd name="T32" fmla="*/ 38 w 62"/>
              <a:gd name="T33" fmla="*/ 65 h 126"/>
              <a:gd name="T34" fmla="*/ 30 w 62"/>
              <a:gd name="T35" fmla="*/ 50 h 126"/>
              <a:gd name="T36" fmla="*/ 23 w 62"/>
              <a:gd name="T37" fmla="*/ 35 h 126"/>
              <a:gd name="T38" fmla="*/ 17 w 62"/>
              <a:gd name="T39" fmla="*/ 21 h 126"/>
              <a:gd name="T40" fmla="*/ 9 w 62"/>
              <a:gd name="T41" fmla="*/ 6 h 126"/>
              <a:gd name="T42" fmla="*/ 7 w 62"/>
              <a:gd name="T43" fmla="*/ 3 h 126"/>
              <a:gd name="T44" fmla="*/ 2 w 62"/>
              <a:gd name="T45" fmla="*/ 1 h 126"/>
              <a:gd name="T46" fmla="*/ 0 w 62"/>
              <a:gd name="T47" fmla="*/ 0 h 126"/>
              <a:gd name="T48" fmla="*/ 1 w 62"/>
              <a:gd name="T49" fmla="*/ 3 h 126"/>
              <a:gd name="T50" fmla="*/ 1 w 62"/>
              <a:gd name="T51"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126">
                <a:moveTo>
                  <a:pt x="1" y="3"/>
                </a:moveTo>
                <a:lnTo>
                  <a:pt x="9" y="17"/>
                </a:lnTo>
                <a:lnTo>
                  <a:pt x="16" y="32"/>
                </a:lnTo>
                <a:lnTo>
                  <a:pt x="23" y="47"/>
                </a:lnTo>
                <a:lnTo>
                  <a:pt x="30" y="61"/>
                </a:lnTo>
                <a:lnTo>
                  <a:pt x="36" y="77"/>
                </a:lnTo>
                <a:lnTo>
                  <a:pt x="43" y="91"/>
                </a:lnTo>
                <a:lnTo>
                  <a:pt x="50" y="106"/>
                </a:lnTo>
                <a:lnTo>
                  <a:pt x="56" y="121"/>
                </a:lnTo>
                <a:lnTo>
                  <a:pt x="57" y="122"/>
                </a:lnTo>
                <a:lnTo>
                  <a:pt x="59" y="124"/>
                </a:lnTo>
                <a:lnTo>
                  <a:pt x="62" y="126"/>
                </a:lnTo>
                <a:lnTo>
                  <a:pt x="62" y="125"/>
                </a:lnTo>
                <a:lnTo>
                  <a:pt x="56" y="110"/>
                </a:lnTo>
                <a:lnTo>
                  <a:pt x="50" y="94"/>
                </a:lnTo>
                <a:lnTo>
                  <a:pt x="43" y="80"/>
                </a:lnTo>
                <a:lnTo>
                  <a:pt x="38" y="65"/>
                </a:lnTo>
                <a:lnTo>
                  <a:pt x="30" y="50"/>
                </a:lnTo>
                <a:lnTo>
                  <a:pt x="23" y="35"/>
                </a:lnTo>
                <a:lnTo>
                  <a:pt x="17" y="21"/>
                </a:lnTo>
                <a:lnTo>
                  <a:pt x="9" y="6"/>
                </a:lnTo>
                <a:lnTo>
                  <a:pt x="7" y="3"/>
                </a:lnTo>
                <a:lnTo>
                  <a:pt x="2" y="1"/>
                </a:lnTo>
                <a:lnTo>
                  <a:pt x="0" y="0"/>
                </a:lnTo>
                <a:lnTo>
                  <a:pt x="1" y="3"/>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7"/>
          <p:cNvSpPr>
            <a:spLocks/>
          </p:cNvSpPr>
          <p:nvPr/>
        </p:nvSpPr>
        <p:spPr bwMode="auto">
          <a:xfrm>
            <a:off x="5599115" y="2252664"/>
            <a:ext cx="133350" cy="169863"/>
          </a:xfrm>
          <a:custGeom>
            <a:avLst/>
            <a:gdLst>
              <a:gd name="T0" fmla="*/ 3 w 84"/>
              <a:gd name="T1" fmla="*/ 7 h 107"/>
              <a:gd name="T2" fmla="*/ 13 w 84"/>
              <a:gd name="T3" fmla="*/ 19 h 107"/>
              <a:gd name="T4" fmla="*/ 23 w 84"/>
              <a:gd name="T5" fmla="*/ 31 h 107"/>
              <a:gd name="T6" fmla="*/ 33 w 84"/>
              <a:gd name="T7" fmla="*/ 45 h 107"/>
              <a:gd name="T8" fmla="*/ 41 w 84"/>
              <a:gd name="T9" fmla="*/ 57 h 107"/>
              <a:gd name="T10" fmla="*/ 50 w 84"/>
              <a:gd name="T11" fmla="*/ 69 h 107"/>
              <a:gd name="T12" fmla="*/ 60 w 84"/>
              <a:gd name="T13" fmla="*/ 81 h 107"/>
              <a:gd name="T14" fmla="*/ 70 w 84"/>
              <a:gd name="T15" fmla="*/ 93 h 107"/>
              <a:gd name="T16" fmla="*/ 80 w 84"/>
              <a:gd name="T17" fmla="*/ 105 h 107"/>
              <a:gd name="T18" fmla="*/ 83 w 84"/>
              <a:gd name="T19" fmla="*/ 107 h 107"/>
              <a:gd name="T20" fmla="*/ 84 w 84"/>
              <a:gd name="T21" fmla="*/ 107 h 107"/>
              <a:gd name="T22" fmla="*/ 84 w 84"/>
              <a:gd name="T23" fmla="*/ 105 h 107"/>
              <a:gd name="T24" fmla="*/ 83 w 84"/>
              <a:gd name="T25" fmla="*/ 103 h 107"/>
              <a:gd name="T26" fmla="*/ 74 w 84"/>
              <a:gd name="T27" fmla="*/ 90 h 107"/>
              <a:gd name="T28" fmla="*/ 64 w 84"/>
              <a:gd name="T29" fmla="*/ 76 h 107"/>
              <a:gd name="T30" fmla="*/ 55 w 84"/>
              <a:gd name="T31" fmla="*/ 63 h 107"/>
              <a:gd name="T32" fmla="*/ 45 w 84"/>
              <a:gd name="T33" fmla="*/ 51 h 107"/>
              <a:gd name="T34" fmla="*/ 35 w 84"/>
              <a:gd name="T35" fmla="*/ 38 h 107"/>
              <a:gd name="T36" fmla="*/ 25 w 84"/>
              <a:gd name="T37" fmla="*/ 26 h 107"/>
              <a:gd name="T38" fmla="*/ 14 w 84"/>
              <a:gd name="T39" fmla="*/ 14 h 107"/>
              <a:gd name="T40" fmla="*/ 4 w 84"/>
              <a:gd name="T41" fmla="*/ 2 h 107"/>
              <a:gd name="T42" fmla="*/ 1 w 84"/>
              <a:gd name="T43" fmla="*/ 0 h 107"/>
              <a:gd name="T44" fmla="*/ 0 w 84"/>
              <a:gd name="T45" fmla="*/ 1 h 107"/>
              <a:gd name="T46" fmla="*/ 1 w 84"/>
              <a:gd name="T47" fmla="*/ 4 h 107"/>
              <a:gd name="T48" fmla="*/ 3 w 84"/>
              <a:gd name="T49" fmla="*/ 7 h 107"/>
              <a:gd name="T50" fmla="*/ 3 w 84"/>
              <a:gd name="T51"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107">
                <a:moveTo>
                  <a:pt x="3" y="7"/>
                </a:moveTo>
                <a:lnTo>
                  <a:pt x="13" y="19"/>
                </a:lnTo>
                <a:lnTo>
                  <a:pt x="23" y="31"/>
                </a:lnTo>
                <a:lnTo>
                  <a:pt x="33" y="45"/>
                </a:lnTo>
                <a:lnTo>
                  <a:pt x="41" y="57"/>
                </a:lnTo>
                <a:lnTo>
                  <a:pt x="50" y="69"/>
                </a:lnTo>
                <a:lnTo>
                  <a:pt x="60" y="81"/>
                </a:lnTo>
                <a:lnTo>
                  <a:pt x="70" y="93"/>
                </a:lnTo>
                <a:lnTo>
                  <a:pt x="80" y="105"/>
                </a:lnTo>
                <a:lnTo>
                  <a:pt x="83" y="107"/>
                </a:lnTo>
                <a:lnTo>
                  <a:pt x="84" y="107"/>
                </a:lnTo>
                <a:lnTo>
                  <a:pt x="84" y="105"/>
                </a:lnTo>
                <a:lnTo>
                  <a:pt x="83" y="103"/>
                </a:lnTo>
                <a:lnTo>
                  <a:pt x="74" y="90"/>
                </a:lnTo>
                <a:lnTo>
                  <a:pt x="64" y="76"/>
                </a:lnTo>
                <a:lnTo>
                  <a:pt x="55" y="63"/>
                </a:lnTo>
                <a:lnTo>
                  <a:pt x="45" y="51"/>
                </a:lnTo>
                <a:lnTo>
                  <a:pt x="35" y="38"/>
                </a:lnTo>
                <a:lnTo>
                  <a:pt x="25" y="26"/>
                </a:lnTo>
                <a:lnTo>
                  <a:pt x="14" y="14"/>
                </a:lnTo>
                <a:lnTo>
                  <a:pt x="4" y="2"/>
                </a:lnTo>
                <a:lnTo>
                  <a:pt x="1" y="0"/>
                </a:lnTo>
                <a:lnTo>
                  <a:pt x="0" y="1"/>
                </a:lnTo>
                <a:lnTo>
                  <a:pt x="1" y="4"/>
                </a:lnTo>
                <a:lnTo>
                  <a:pt x="3" y="7"/>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58"/>
          <p:cNvSpPr>
            <a:spLocks/>
          </p:cNvSpPr>
          <p:nvPr/>
        </p:nvSpPr>
        <p:spPr bwMode="auto">
          <a:xfrm>
            <a:off x="5873753" y="2293939"/>
            <a:ext cx="185738" cy="373063"/>
          </a:xfrm>
          <a:custGeom>
            <a:avLst/>
            <a:gdLst>
              <a:gd name="T0" fmla="*/ 1 w 117"/>
              <a:gd name="T1" fmla="*/ 4 h 235"/>
              <a:gd name="T2" fmla="*/ 14 w 117"/>
              <a:gd name="T3" fmla="*/ 32 h 235"/>
              <a:gd name="T4" fmla="*/ 28 w 117"/>
              <a:gd name="T5" fmla="*/ 60 h 235"/>
              <a:gd name="T6" fmla="*/ 42 w 117"/>
              <a:gd name="T7" fmla="*/ 88 h 235"/>
              <a:gd name="T8" fmla="*/ 55 w 117"/>
              <a:gd name="T9" fmla="*/ 116 h 235"/>
              <a:gd name="T10" fmla="*/ 68 w 117"/>
              <a:gd name="T11" fmla="*/ 144 h 235"/>
              <a:gd name="T12" fmla="*/ 81 w 117"/>
              <a:gd name="T13" fmla="*/ 172 h 235"/>
              <a:gd name="T14" fmla="*/ 95 w 117"/>
              <a:gd name="T15" fmla="*/ 200 h 235"/>
              <a:gd name="T16" fmla="*/ 109 w 117"/>
              <a:gd name="T17" fmla="*/ 228 h 235"/>
              <a:gd name="T18" fmla="*/ 111 w 117"/>
              <a:gd name="T19" fmla="*/ 230 h 235"/>
              <a:gd name="T20" fmla="*/ 114 w 117"/>
              <a:gd name="T21" fmla="*/ 234 h 235"/>
              <a:gd name="T22" fmla="*/ 117 w 117"/>
              <a:gd name="T23" fmla="*/ 235 h 235"/>
              <a:gd name="T24" fmla="*/ 117 w 117"/>
              <a:gd name="T25" fmla="*/ 233 h 235"/>
              <a:gd name="T26" fmla="*/ 106 w 117"/>
              <a:gd name="T27" fmla="*/ 204 h 235"/>
              <a:gd name="T28" fmla="*/ 94 w 117"/>
              <a:gd name="T29" fmla="*/ 174 h 235"/>
              <a:gd name="T30" fmla="*/ 80 w 117"/>
              <a:gd name="T31" fmla="*/ 147 h 235"/>
              <a:gd name="T32" fmla="*/ 66 w 117"/>
              <a:gd name="T33" fmla="*/ 118 h 235"/>
              <a:gd name="T34" fmla="*/ 52 w 117"/>
              <a:gd name="T35" fmla="*/ 91 h 235"/>
              <a:gd name="T36" fmla="*/ 38 w 117"/>
              <a:gd name="T37" fmla="*/ 62 h 235"/>
              <a:gd name="T38" fmla="*/ 23 w 117"/>
              <a:gd name="T39" fmla="*/ 35 h 235"/>
              <a:gd name="T40" fmla="*/ 9 w 117"/>
              <a:gd name="T41" fmla="*/ 8 h 235"/>
              <a:gd name="T42" fmla="*/ 7 w 117"/>
              <a:gd name="T43" fmla="*/ 4 h 235"/>
              <a:gd name="T44" fmla="*/ 2 w 117"/>
              <a:gd name="T45" fmla="*/ 1 h 235"/>
              <a:gd name="T46" fmla="*/ 0 w 117"/>
              <a:gd name="T47" fmla="*/ 0 h 235"/>
              <a:gd name="T48" fmla="*/ 1 w 117"/>
              <a:gd name="T49" fmla="*/ 4 h 235"/>
              <a:gd name="T50" fmla="*/ 1 w 117"/>
              <a:gd name="T51" fmla="*/ 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235">
                <a:moveTo>
                  <a:pt x="1" y="4"/>
                </a:moveTo>
                <a:lnTo>
                  <a:pt x="14" y="32"/>
                </a:lnTo>
                <a:lnTo>
                  <a:pt x="28" y="60"/>
                </a:lnTo>
                <a:lnTo>
                  <a:pt x="42" y="88"/>
                </a:lnTo>
                <a:lnTo>
                  <a:pt x="55" y="116"/>
                </a:lnTo>
                <a:lnTo>
                  <a:pt x="68" y="144"/>
                </a:lnTo>
                <a:lnTo>
                  <a:pt x="81" y="172"/>
                </a:lnTo>
                <a:lnTo>
                  <a:pt x="95" y="200"/>
                </a:lnTo>
                <a:lnTo>
                  <a:pt x="109" y="228"/>
                </a:lnTo>
                <a:lnTo>
                  <a:pt x="111" y="230"/>
                </a:lnTo>
                <a:lnTo>
                  <a:pt x="114" y="234"/>
                </a:lnTo>
                <a:lnTo>
                  <a:pt x="117" y="235"/>
                </a:lnTo>
                <a:lnTo>
                  <a:pt x="117" y="233"/>
                </a:lnTo>
                <a:lnTo>
                  <a:pt x="106" y="204"/>
                </a:lnTo>
                <a:lnTo>
                  <a:pt x="94" y="174"/>
                </a:lnTo>
                <a:lnTo>
                  <a:pt x="80" y="147"/>
                </a:lnTo>
                <a:lnTo>
                  <a:pt x="66" y="118"/>
                </a:lnTo>
                <a:lnTo>
                  <a:pt x="52" y="91"/>
                </a:lnTo>
                <a:lnTo>
                  <a:pt x="38" y="62"/>
                </a:lnTo>
                <a:lnTo>
                  <a:pt x="23" y="35"/>
                </a:lnTo>
                <a:lnTo>
                  <a:pt x="9" y="8"/>
                </a:lnTo>
                <a:lnTo>
                  <a:pt x="7" y="4"/>
                </a:lnTo>
                <a:lnTo>
                  <a:pt x="2" y="1"/>
                </a:lnTo>
                <a:lnTo>
                  <a:pt x="0" y="0"/>
                </a:lnTo>
                <a:lnTo>
                  <a:pt x="1" y="4"/>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59"/>
          <p:cNvSpPr>
            <a:spLocks/>
          </p:cNvSpPr>
          <p:nvPr/>
        </p:nvSpPr>
        <p:spPr bwMode="auto">
          <a:xfrm>
            <a:off x="6102353" y="2252664"/>
            <a:ext cx="107950" cy="252413"/>
          </a:xfrm>
          <a:custGeom>
            <a:avLst/>
            <a:gdLst>
              <a:gd name="T0" fmla="*/ 0 w 68"/>
              <a:gd name="T1" fmla="*/ 2 h 159"/>
              <a:gd name="T2" fmla="*/ 8 w 68"/>
              <a:gd name="T3" fmla="*/ 20 h 159"/>
              <a:gd name="T4" fmla="*/ 15 w 68"/>
              <a:gd name="T5" fmla="*/ 40 h 159"/>
              <a:gd name="T6" fmla="*/ 23 w 68"/>
              <a:gd name="T7" fmla="*/ 59 h 159"/>
              <a:gd name="T8" fmla="*/ 31 w 68"/>
              <a:gd name="T9" fmla="*/ 79 h 159"/>
              <a:gd name="T10" fmla="*/ 38 w 68"/>
              <a:gd name="T11" fmla="*/ 97 h 159"/>
              <a:gd name="T12" fmla="*/ 46 w 68"/>
              <a:gd name="T13" fmla="*/ 116 h 159"/>
              <a:gd name="T14" fmla="*/ 55 w 68"/>
              <a:gd name="T15" fmla="*/ 135 h 159"/>
              <a:gd name="T16" fmla="*/ 64 w 68"/>
              <a:gd name="T17" fmla="*/ 153 h 159"/>
              <a:gd name="T18" fmla="*/ 65 w 68"/>
              <a:gd name="T19" fmla="*/ 155 h 159"/>
              <a:gd name="T20" fmla="*/ 67 w 68"/>
              <a:gd name="T21" fmla="*/ 158 h 159"/>
              <a:gd name="T22" fmla="*/ 68 w 68"/>
              <a:gd name="T23" fmla="*/ 159 h 159"/>
              <a:gd name="T24" fmla="*/ 68 w 68"/>
              <a:gd name="T25" fmla="*/ 158 h 159"/>
              <a:gd name="T26" fmla="*/ 62 w 68"/>
              <a:gd name="T27" fmla="*/ 139 h 159"/>
              <a:gd name="T28" fmla="*/ 55 w 68"/>
              <a:gd name="T29" fmla="*/ 120 h 159"/>
              <a:gd name="T30" fmla="*/ 48 w 68"/>
              <a:gd name="T31" fmla="*/ 102 h 159"/>
              <a:gd name="T32" fmla="*/ 41 w 68"/>
              <a:gd name="T33" fmla="*/ 83 h 159"/>
              <a:gd name="T34" fmla="*/ 33 w 68"/>
              <a:gd name="T35" fmla="*/ 64 h 159"/>
              <a:gd name="T36" fmla="*/ 26 w 68"/>
              <a:gd name="T37" fmla="*/ 46 h 159"/>
              <a:gd name="T38" fmla="*/ 19 w 68"/>
              <a:gd name="T39" fmla="*/ 27 h 159"/>
              <a:gd name="T40" fmla="*/ 11 w 68"/>
              <a:gd name="T41" fmla="*/ 8 h 159"/>
              <a:gd name="T42" fmla="*/ 8 w 68"/>
              <a:gd name="T43" fmla="*/ 5 h 159"/>
              <a:gd name="T44" fmla="*/ 4 w 68"/>
              <a:gd name="T45" fmla="*/ 1 h 159"/>
              <a:gd name="T46" fmla="*/ 0 w 68"/>
              <a:gd name="T47" fmla="*/ 0 h 159"/>
              <a:gd name="T48" fmla="*/ 0 w 68"/>
              <a:gd name="T49" fmla="*/ 2 h 159"/>
              <a:gd name="T50" fmla="*/ 0 w 68"/>
              <a:gd name="T51"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159">
                <a:moveTo>
                  <a:pt x="0" y="2"/>
                </a:moveTo>
                <a:lnTo>
                  <a:pt x="8" y="20"/>
                </a:lnTo>
                <a:lnTo>
                  <a:pt x="15" y="40"/>
                </a:lnTo>
                <a:lnTo>
                  <a:pt x="23" y="59"/>
                </a:lnTo>
                <a:lnTo>
                  <a:pt x="31" y="79"/>
                </a:lnTo>
                <a:lnTo>
                  <a:pt x="38" y="97"/>
                </a:lnTo>
                <a:lnTo>
                  <a:pt x="46" y="116"/>
                </a:lnTo>
                <a:lnTo>
                  <a:pt x="55" y="135"/>
                </a:lnTo>
                <a:lnTo>
                  <a:pt x="64" y="153"/>
                </a:lnTo>
                <a:lnTo>
                  <a:pt x="65" y="155"/>
                </a:lnTo>
                <a:lnTo>
                  <a:pt x="67" y="158"/>
                </a:lnTo>
                <a:lnTo>
                  <a:pt x="68" y="159"/>
                </a:lnTo>
                <a:lnTo>
                  <a:pt x="68" y="158"/>
                </a:lnTo>
                <a:lnTo>
                  <a:pt x="62" y="139"/>
                </a:lnTo>
                <a:lnTo>
                  <a:pt x="55" y="120"/>
                </a:lnTo>
                <a:lnTo>
                  <a:pt x="48" y="102"/>
                </a:lnTo>
                <a:lnTo>
                  <a:pt x="41" y="83"/>
                </a:lnTo>
                <a:lnTo>
                  <a:pt x="33" y="64"/>
                </a:lnTo>
                <a:lnTo>
                  <a:pt x="26" y="46"/>
                </a:lnTo>
                <a:lnTo>
                  <a:pt x="19" y="27"/>
                </a:lnTo>
                <a:lnTo>
                  <a:pt x="11" y="8"/>
                </a:lnTo>
                <a:lnTo>
                  <a:pt x="8" y="5"/>
                </a:lnTo>
                <a:lnTo>
                  <a:pt x="4" y="1"/>
                </a:lnTo>
                <a:lnTo>
                  <a:pt x="0" y="0"/>
                </a:lnTo>
                <a:lnTo>
                  <a:pt x="0"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60"/>
          <p:cNvSpPr>
            <a:spLocks/>
          </p:cNvSpPr>
          <p:nvPr/>
        </p:nvSpPr>
        <p:spPr bwMode="auto">
          <a:xfrm>
            <a:off x="5783265" y="2468564"/>
            <a:ext cx="153988" cy="19050"/>
          </a:xfrm>
          <a:custGeom>
            <a:avLst/>
            <a:gdLst>
              <a:gd name="T0" fmla="*/ 3 w 97"/>
              <a:gd name="T1" fmla="*/ 12 h 12"/>
              <a:gd name="T2" fmla="*/ 15 w 97"/>
              <a:gd name="T3" fmla="*/ 12 h 12"/>
              <a:gd name="T4" fmla="*/ 28 w 97"/>
              <a:gd name="T5" fmla="*/ 11 h 12"/>
              <a:gd name="T6" fmla="*/ 39 w 97"/>
              <a:gd name="T7" fmla="*/ 11 h 12"/>
              <a:gd name="T8" fmla="*/ 51 w 97"/>
              <a:gd name="T9" fmla="*/ 10 h 12"/>
              <a:gd name="T10" fmla="*/ 62 w 97"/>
              <a:gd name="T11" fmla="*/ 8 h 12"/>
              <a:gd name="T12" fmla="*/ 74 w 97"/>
              <a:gd name="T13" fmla="*/ 7 h 12"/>
              <a:gd name="T14" fmla="*/ 85 w 97"/>
              <a:gd name="T15" fmla="*/ 5 h 12"/>
              <a:gd name="T16" fmla="*/ 97 w 97"/>
              <a:gd name="T17" fmla="*/ 4 h 12"/>
              <a:gd name="T18" fmla="*/ 97 w 97"/>
              <a:gd name="T19" fmla="*/ 3 h 12"/>
              <a:gd name="T20" fmla="*/ 97 w 97"/>
              <a:gd name="T21" fmla="*/ 2 h 12"/>
              <a:gd name="T22" fmla="*/ 96 w 97"/>
              <a:gd name="T23" fmla="*/ 1 h 12"/>
              <a:gd name="T24" fmla="*/ 95 w 97"/>
              <a:gd name="T25" fmla="*/ 0 h 12"/>
              <a:gd name="T26" fmla="*/ 82 w 97"/>
              <a:gd name="T27" fmla="*/ 0 h 12"/>
              <a:gd name="T28" fmla="*/ 70 w 97"/>
              <a:gd name="T29" fmla="*/ 0 h 12"/>
              <a:gd name="T30" fmla="*/ 58 w 97"/>
              <a:gd name="T31" fmla="*/ 1 h 12"/>
              <a:gd name="T32" fmla="*/ 47 w 97"/>
              <a:gd name="T33" fmla="*/ 2 h 12"/>
              <a:gd name="T34" fmla="*/ 35 w 97"/>
              <a:gd name="T35" fmla="*/ 3 h 12"/>
              <a:gd name="T36" fmla="*/ 23 w 97"/>
              <a:gd name="T37" fmla="*/ 4 h 12"/>
              <a:gd name="T38" fmla="*/ 12 w 97"/>
              <a:gd name="T39" fmla="*/ 5 h 12"/>
              <a:gd name="T40" fmla="*/ 0 w 97"/>
              <a:gd name="T41" fmla="*/ 6 h 12"/>
              <a:gd name="T42" fmla="*/ 0 w 97"/>
              <a:gd name="T43" fmla="*/ 7 h 12"/>
              <a:gd name="T44" fmla="*/ 0 w 97"/>
              <a:gd name="T45" fmla="*/ 8 h 12"/>
              <a:gd name="T46" fmla="*/ 2 w 97"/>
              <a:gd name="T47" fmla="*/ 11 h 12"/>
              <a:gd name="T48" fmla="*/ 3 w 97"/>
              <a:gd name="T49" fmla="*/ 12 h 12"/>
              <a:gd name="T50" fmla="*/ 3 w 97"/>
              <a:gd name="T5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12">
                <a:moveTo>
                  <a:pt x="3" y="12"/>
                </a:moveTo>
                <a:lnTo>
                  <a:pt x="15" y="12"/>
                </a:lnTo>
                <a:lnTo>
                  <a:pt x="28" y="11"/>
                </a:lnTo>
                <a:lnTo>
                  <a:pt x="39" y="11"/>
                </a:lnTo>
                <a:lnTo>
                  <a:pt x="51" y="10"/>
                </a:lnTo>
                <a:lnTo>
                  <a:pt x="62" y="8"/>
                </a:lnTo>
                <a:lnTo>
                  <a:pt x="74" y="7"/>
                </a:lnTo>
                <a:lnTo>
                  <a:pt x="85" y="5"/>
                </a:lnTo>
                <a:lnTo>
                  <a:pt x="97" y="4"/>
                </a:lnTo>
                <a:lnTo>
                  <a:pt x="97" y="3"/>
                </a:lnTo>
                <a:lnTo>
                  <a:pt x="97" y="2"/>
                </a:lnTo>
                <a:lnTo>
                  <a:pt x="96" y="1"/>
                </a:lnTo>
                <a:lnTo>
                  <a:pt x="95" y="0"/>
                </a:lnTo>
                <a:lnTo>
                  <a:pt x="82" y="0"/>
                </a:lnTo>
                <a:lnTo>
                  <a:pt x="70" y="0"/>
                </a:lnTo>
                <a:lnTo>
                  <a:pt x="58" y="1"/>
                </a:lnTo>
                <a:lnTo>
                  <a:pt x="47" y="2"/>
                </a:lnTo>
                <a:lnTo>
                  <a:pt x="35" y="3"/>
                </a:lnTo>
                <a:lnTo>
                  <a:pt x="23" y="4"/>
                </a:lnTo>
                <a:lnTo>
                  <a:pt x="12" y="5"/>
                </a:lnTo>
                <a:lnTo>
                  <a:pt x="0" y="6"/>
                </a:lnTo>
                <a:lnTo>
                  <a:pt x="0" y="7"/>
                </a:lnTo>
                <a:lnTo>
                  <a:pt x="0" y="8"/>
                </a:lnTo>
                <a:lnTo>
                  <a:pt x="2" y="11"/>
                </a:lnTo>
                <a:lnTo>
                  <a:pt x="3" y="12"/>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61"/>
          <p:cNvSpPr>
            <a:spLocks/>
          </p:cNvSpPr>
          <p:nvPr/>
        </p:nvSpPr>
        <p:spPr bwMode="auto">
          <a:xfrm>
            <a:off x="6034090" y="2374902"/>
            <a:ext cx="109538" cy="63500"/>
          </a:xfrm>
          <a:custGeom>
            <a:avLst/>
            <a:gdLst>
              <a:gd name="T0" fmla="*/ 2 w 69"/>
              <a:gd name="T1" fmla="*/ 40 h 40"/>
              <a:gd name="T2" fmla="*/ 11 w 69"/>
              <a:gd name="T3" fmla="*/ 36 h 40"/>
              <a:gd name="T4" fmla="*/ 20 w 69"/>
              <a:gd name="T5" fmla="*/ 32 h 40"/>
              <a:gd name="T6" fmla="*/ 29 w 69"/>
              <a:gd name="T7" fmla="*/ 27 h 40"/>
              <a:gd name="T8" fmla="*/ 36 w 69"/>
              <a:gd name="T9" fmla="*/ 22 h 40"/>
              <a:gd name="T10" fmla="*/ 45 w 69"/>
              <a:gd name="T11" fmla="*/ 18 h 40"/>
              <a:gd name="T12" fmla="*/ 53 w 69"/>
              <a:gd name="T13" fmla="*/ 13 h 40"/>
              <a:gd name="T14" fmla="*/ 62 w 69"/>
              <a:gd name="T15" fmla="*/ 8 h 40"/>
              <a:gd name="T16" fmla="*/ 69 w 69"/>
              <a:gd name="T17" fmla="*/ 3 h 40"/>
              <a:gd name="T18" fmla="*/ 69 w 69"/>
              <a:gd name="T19" fmla="*/ 3 h 40"/>
              <a:gd name="T20" fmla="*/ 69 w 69"/>
              <a:gd name="T21" fmla="*/ 2 h 40"/>
              <a:gd name="T22" fmla="*/ 68 w 69"/>
              <a:gd name="T23" fmla="*/ 0 h 40"/>
              <a:gd name="T24" fmla="*/ 68 w 69"/>
              <a:gd name="T25" fmla="*/ 0 h 40"/>
              <a:gd name="T26" fmla="*/ 60 w 69"/>
              <a:gd name="T27" fmla="*/ 5 h 40"/>
              <a:gd name="T28" fmla="*/ 52 w 69"/>
              <a:gd name="T29" fmla="*/ 10 h 40"/>
              <a:gd name="T30" fmla="*/ 43 w 69"/>
              <a:gd name="T31" fmla="*/ 15 h 40"/>
              <a:gd name="T32" fmla="*/ 34 w 69"/>
              <a:gd name="T33" fmla="*/ 20 h 40"/>
              <a:gd name="T34" fmla="*/ 27 w 69"/>
              <a:gd name="T35" fmla="*/ 25 h 40"/>
              <a:gd name="T36" fmla="*/ 18 w 69"/>
              <a:gd name="T37" fmla="*/ 29 h 40"/>
              <a:gd name="T38" fmla="*/ 9 w 69"/>
              <a:gd name="T39" fmla="*/ 32 h 40"/>
              <a:gd name="T40" fmla="*/ 0 w 69"/>
              <a:gd name="T41" fmla="*/ 37 h 40"/>
              <a:gd name="T42" fmla="*/ 0 w 69"/>
              <a:gd name="T43" fmla="*/ 38 h 40"/>
              <a:gd name="T44" fmla="*/ 1 w 69"/>
              <a:gd name="T45" fmla="*/ 39 h 40"/>
              <a:gd name="T46" fmla="*/ 2 w 69"/>
              <a:gd name="T47" fmla="*/ 40 h 40"/>
              <a:gd name="T48" fmla="*/ 2 w 69"/>
              <a:gd name="T49" fmla="*/ 40 h 40"/>
              <a:gd name="T50" fmla="*/ 2 w 69"/>
              <a:gd name="T5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 h="40">
                <a:moveTo>
                  <a:pt x="2" y="40"/>
                </a:moveTo>
                <a:lnTo>
                  <a:pt x="11" y="36"/>
                </a:lnTo>
                <a:lnTo>
                  <a:pt x="20" y="32"/>
                </a:lnTo>
                <a:lnTo>
                  <a:pt x="29" y="27"/>
                </a:lnTo>
                <a:lnTo>
                  <a:pt x="36" y="22"/>
                </a:lnTo>
                <a:lnTo>
                  <a:pt x="45" y="18"/>
                </a:lnTo>
                <a:lnTo>
                  <a:pt x="53" y="13"/>
                </a:lnTo>
                <a:lnTo>
                  <a:pt x="62" y="8"/>
                </a:lnTo>
                <a:lnTo>
                  <a:pt x="69" y="3"/>
                </a:lnTo>
                <a:lnTo>
                  <a:pt x="69" y="3"/>
                </a:lnTo>
                <a:lnTo>
                  <a:pt x="69" y="2"/>
                </a:lnTo>
                <a:lnTo>
                  <a:pt x="68" y="0"/>
                </a:lnTo>
                <a:lnTo>
                  <a:pt x="68" y="0"/>
                </a:lnTo>
                <a:lnTo>
                  <a:pt x="60" y="5"/>
                </a:lnTo>
                <a:lnTo>
                  <a:pt x="52" y="10"/>
                </a:lnTo>
                <a:lnTo>
                  <a:pt x="43" y="15"/>
                </a:lnTo>
                <a:lnTo>
                  <a:pt x="34" y="20"/>
                </a:lnTo>
                <a:lnTo>
                  <a:pt x="27" y="25"/>
                </a:lnTo>
                <a:lnTo>
                  <a:pt x="18" y="29"/>
                </a:lnTo>
                <a:lnTo>
                  <a:pt x="9" y="32"/>
                </a:lnTo>
                <a:lnTo>
                  <a:pt x="0" y="37"/>
                </a:lnTo>
                <a:lnTo>
                  <a:pt x="0" y="38"/>
                </a:lnTo>
                <a:lnTo>
                  <a:pt x="1" y="39"/>
                </a:lnTo>
                <a:lnTo>
                  <a:pt x="2" y="40"/>
                </a:lnTo>
                <a:lnTo>
                  <a:pt x="2" y="40"/>
                </a:lnTo>
                <a:lnTo>
                  <a:pt x="2"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62"/>
          <p:cNvSpPr>
            <a:spLocks/>
          </p:cNvSpPr>
          <p:nvPr/>
        </p:nvSpPr>
        <p:spPr bwMode="auto">
          <a:xfrm>
            <a:off x="5534028" y="2941640"/>
            <a:ext cx="142875" cy="46038"/>
          </a:xfrm>
          <a:custGeom>
            <a:avLst/>
            <a:gdLst>
              <a:gd name="T0" fmla="*/ 8 w 90"/>
              <a:gd name="T1" fmla="*/ 29 h 29"/>
              <a:gd name="T2" fmla="*/ 19 w 90"/>
              <a:gd name="T3" fmla="*/ 27 h 29"/>
              <a:gd name="T4" fmla="*/ 29 w 90"/>
              <a:gd name="T5" fmla="*/ 24 h 29"/>
              <a:gd name="T6" fmla="*/ 40 w 90"/>
              <a:gd name="T7" fmla="*/ 22 h 29"/>
              <a:gd name="T8" fmla="*/ 49 w 90"/>
              <a:gd name="T9" fmla="*/ 19 h 29"/>
              <a:gd name="T10" fmla="*/ 60 w 90"/>
              <a:gd name="T11" fmla="*/ 17 h 29"/>
              <a:gd name="T12" fmla="*/ 70 w 90"/>
              <a:gd name="T13" fmla="*/ 13 h 29"/>
              <a:gd name="T14" fmla="*/ 80 w 90"/>
              <a:gd name="T15" fmla="*/ 9 h 29"/>
              <a:gd name="T16" fmla="*/ 90 w 90"/>
              <a:gd name="T17" fmla="*/ 6 h 29"/>
              <a:gd name="T18" fmla="*/ 90 w 90"/>
              <a:gd name="T19" fmla="*/ 5 h 29"/>
              <a:gd name="T20" fmla="*/ 89 w 90"/>
              <a:gd name="T21" fmla="*/ 3 h 29"/>
              <a:gd name="T22" fmla="*/ 88 w 90"/>
              <a:gd name="T23" fmla="*/ 1 h 29"/>
              <a:gd name="T24" fmla="*/ 87 w 90"/>
              <a:gd name="T25" fmla="*/ 0 h 29"/>
              <a:gd name="T26" fmla="*/ 76 w 90"/>
              <a:gd name="T27" fmla="*/ 3 h 29"/>
              <a:gd name="T28" fmla="*/ 65 w 90"/>
              <a:gd name="T29" fmla="*/ 5 h 29"/>
              <a:gd name="T30" fmla="*/ 54 w 90"/>
              <a:gd name="T31" fmla="*/ 7 h 29"/>
              <a:gd name="T32" fmla="*/ 44 w 90"/>
              <a:gd name="T33" fmla="*/ 9 h 29"/>
              <a:gd name="T34" fmla="*/ 33 w 90"/>
              <a:gd name="T35" fmla="*/ 12 h 29"/>
              <a:gd name="T36" fmla="*/ 22 w 90"/>
              <a:gd name="T37" fmla="*/ 15 h 29"/>
              <a:gd name="T38" fmla="*/ 12 w 90"/>
              <a:gd name="T39" fmla="*/ 17 h 29"/>
              <a:gd name="T40" fmla="*/ 1 w 90"/>
              <a:gd name="T41" fmla="*/ 18 h 29"/>
              <a:gd name="T42" fmla="*/ 0 w 90"/>
              <a:gd name="T43" fmla="*/ 20 h 29"/>
              <a:gd name="T44" fmla="*/ 2 w 90"/>
              <a:gd name="T45" fmla="*/ 23 h 29"/>
              <a:gd name="T46" fmla="*/ 4 w 90"/>
              <a:gd name="T47" fmla="*/ 27 h 29"/>
              <a:gd name="T48" fmla="*/ 8 w 90"/>
              <a:gd name="T49" fmla="*/ 29 h 29"/>
              <a:gd name="T50" fmla="*/ 8 w 90"/>
              <a:gd name="T5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29">
                <a:moveTo>
                  <a:pt x="8" y="29"/>
                </a:moveTo>
                <a:lnTo>
                  <a:pt x="19" y="27"/>
                </a:lnTo>
                <a:lnTo>
                  <a:pt x="29" y="24"/>
                </a:lnTo>
                <a:lnTo>
                  <a:pt x="40" y="22"/>
                </a:lnTo>
                <a:lnTo>
                  <a:pt x="49" y="19"/>
                </a:lnTo>
                <a:lnTo>
                  <a:pt x="60" y="17"/>
                </a:lnTo>
                <a:lnTo>
                  <a:pt x="70" y="13"/>
                </a:lnTo>
                <a:lnTo>
                  <a:pt x="80" y="9"/>
                </a:lnTo>
                <a:lnTo>
                  <a:pt x="90" y="6"/>
                </a:lnTo>
                <a:lnTo>
                  <a:pt x="90" y="5"/>
                </a:lnTo>
                <a:lnTo>
                  <a:pt x="89" y="3"/>
                </a:lnTo>
                <a:lnTo>
                  <a:pt x="88" y="1"/>
                </a:lnTo>
                <a:lnTo>
                  <a:pt x="87" y="0"/>
                </a:lnTo>
                <a:lnTo>
                  <a:pt x="76" y="3"/>
                </a:lnTo>
                <a:lnTo>
                  <a:pt x="65" y="5"/>
                </a:lnTo>
                <a:lnTo>
                  <a:pt x="54" y="7"/>
                </a:lnTo>
                <a:lnTo>
                  <a:pt x="44" y="9"/>
                </a:lnTo>
                <a:lnTo>
                  <a:pt x="33" y="12"/>
                </a:lnTo>
                <a:lnTo>
                  <a:pt x="22" y="15"/>
                </a:lnTo>
                <a:lnTo>
                  <a:pt x="12" y="17"/>
                </a:lnTo>
                <a:lnTo>
                  <a:pt x="1" y="18"/>
                </a:lnTo>
                <a:lnTo>
                  <a:pt x="0" y="20"/>
                </a:lnTo>
                <a:lnTo>
                  <a:pt x="2" y="23"/>
                </a:lnTo>
                <a:lnTo>
                  <a:pt x="4" y="27"/>
                </a:lnTo>
                <a:lnTo>
                  <a:pt x="8" y="29"/>
                </a:lnTo>
                <a:lnTo>
                  <a:pt x="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63"/>
          <p:cNvSpPr>
            <a:spLocks/>
          </p:cNvSpPr>
          <p:nvPr/>
        </p:nvSpPr>
        <p:spPr bwMode="auto">
          <a:xfrm>
            <a:off x="6032503" y="3444877"/>
            <a:ext cx="101600" cy="417513"/>
          </a:xfrm>
          <a:custGeom>
            <a:avLst/>
            <a:gdLst>
              <a:gd name="T0" fmla="*/ 0 w 64"/>
              <a:gd name="T1" fmla="*/ 0 h 263"/>
              <a:gd name="T2" fmla="*/ 1 w 64"/>
              <a:gd name="T3" fmla="*/ 25 h 263"/>
              <a:gd name="T4" fmla="*/ 6 w 64"/>
              <a:gd name="T5" fmla="*/ 50 h 263"/>
              <a:gd name="T6" fmla="*/ 12 w 64"/>
              <a:gd name="T7" fmla="*/ 75 h 263"/>
              <a:gd name="T8" fmla="*/ 20 w 64"/>
              <a:gd name="T9" fmla="*/ 99 h 263"/>
              <a:gd name="T10" fmla="*/ 32 w 64"/>
              <a:gd name="T11" fmla="*/ 138 h 263"/>
              <a:gd name="T12" fmla="*/ 42 w 64"/>
              <a:gd name="T13" fmla="*/ 174 h 263"/>
              <a:gd name="T14" fmla="*/ 47 w 64"/>
              <a:gd name="T15" fmla="*/ 211 h 263"/>
              <a:gd name="T16" fmla="*/ 47 w 64"/>
              <a:gd name="T17" fmla="*/ 252 h 263"/>
              <a:gd name="T18" fmla="*/ 48 w 64"/>
              <a:gd name="T19" fmla="*/ 255 h 263"/>
              <a:gd name="T20" fmla="*/ 53 w 64"/>
              <a:gd name="T21" fmla="*/ 260 h 263"/>
              <a:gd name="T22" fmla="*/ 56 w 64"/>
              <a:gd name="T23" fmla="*/ 263 h 263"/>
              <a:gd name="T24" fmla="*/ 58 w 64"/>
              <a:gd name="T25" fmla="*/ 263 h 263"/>
              <a:gd name="T26" fmla="*/ 64 w 64"/>
              <a:gd name="T27" fmla="*/ 231 h 263"/>
              <a:gd name="T28" fmla="*/ 63 w 64"/>
              <a:gd name="T29" fmla="*/ 199 h 263"/>
              <a:gd name="T30" fmla="*/ 56 w 64"/>
              <a:gd name="T31" fmla="*/ 168 h 263"/>
              <a:gd name="T32" fmla="*/ 45 w 64"/>
              <a:gd name="T33" fmla="*/ 137 h 263"/>
              <a:gd name="T34" fmla="*/ 34 w 64"/>
              <a:gd name="T35" fmla="*/ 105 h 263"/>
              <a:gd name="T36" fmla="*/ 23 w 64"/>
              <a:gd name="T37" fmla="*/ 74 h 263"/>
              <a:gd name="T38" fmla="*/ 15 w 64"/>
              <a:gd name="T39" fmla="*/ 42 h 263"/>
              <a:gd name="T40" fmla="*/ 12 w 64"/>
              <a:gd name="T41" fmla="*/ 12 h 263"/>
              <a:gd name="T42" fmla="*/ 10 w 64"/>
              <a:gd name="T43" fmla="*/ 7 h 263"/>
              <a:gd name="T44" fmla="*/ 6 w 64"/>
              <a:gd name="T45" fmla="*/ 3 h 263"/>
              <a:gd name="T46" fmla="*/ 2 w 64"/>
              <a:gd name="T47" fmla="*/ 0 h 263"/>
              <a:gd name="T48" fmla="*/ 0 w 64"/>
              <a:gd name="T49" fmla="*/ 0 h 263"/>
              <a:gd name="T50" fmla="*/ 0 w 64"/>
              <a:gd name="T5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263">
                <a:moveTo>
                  <a:pt x="0" y="0"/>
                </a:moveTo>
                <a:lnTo>
                  <a:pt x="1" y="25"/>
                </a:lnTo>
                <a:lnTo>
                  <a:pt x="6" y="50"/>
                </a:lnTo>
                <a:lnTo>
                  <a:pt x="12" y="75"/>
                </a:lnTo>
                <a:lnTo>
                  <a:pt x="20" y="99"/>
                </a:lnTo>
                <a:lnTo>
                  <a:pt x="32" y="138"/>
                </a:lnTo>
                <a:lnTo>
                  <a:pt x="42" y="174"/>
                </a:lnTo>
                <a:lnTo>
                  <a:pt x="47" y="211"/>
                </a:lnTo>
                <a:lnTo>
                  <a:pt x="47" y="252"/>
                </a:lnTo>
                <a:lnTo>
                  <a:pt x="48" y="255"/>
                </a:lnTo>
                <a:lnTo>
                  <a:pt x="53" y="260"/>
                </a:lnTo>
                <a:lnTo>
                  <a:pt x="56" y="263"/>
                </a:lnTo>
                <a:lnTo>
                  <a:pt x="58" y="263"/>
                </a:lnTo>
                <a:lnTo>
                  <a:pt x="64" y="231"/>
                </a:lnTo>
                <a:lnTo>
                  <a:pt x="63" y="199"/>
                </a:lnTo>
                <a:lnTo>
                  <a:pt x="56" y="168"/>
                </a:lnTo>
                <a:lnTo>
                  <a:pt x="45" y="137"/>
                </a:lnTo>
                <a:lnTo>
                  <a:pt x="34" y="105"/>
                </a:lnTo>
                <a:lnTo>
                  <a:pt x="23" y="74"/>
                </a:lnTo>
                <a:lnTo>
                  <a:pt x="15" y="42"/>
                </a:lnTo>
                <a:lnTo>
                  <a:pt x="12" y="12"/>
                </a:lnTo>
                <a:lnTo>
                  <a:pt x="10" y="7"/>
                </a:lnTo>
                <a:lnTo>
                  <a:pt x="6" y="3"/>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64"/>
          <p:cNvSpPr>
            <a:spLocks/>
          </p:cNvSpPr>
          <p:nvPr/>
        </p:nvSpPr>
        <p:spPr bwMode="auto">
          <a:xfrm>
            <a:off x="6488116" y="2868615"/>
            <a:ext cx="230188" cy="873125"/>
          </a:xfrm>
          <a:custGeom>
            <a:avLst/>
            <a:gdLst>
              <a:gd name="T0" fmla="*/ 123 w 145"/>
              <a:gd name="T1" fmla="*/ 1 h 550"/>
              <a:gd name="T2" fmla="*/ 134 w 145"/>
              <a:gd name="T3" fmla="*/ 74 h 550"/>
              <a:gd name="T4" fmla="*/ 130 w 145"/>
              <a:gd name="T5" fmla="*/ 144 h 550"/>
              <a:gd name="T6" fmla="*/ 116 w 145"/>
              <a:gd name="T7" fmla="*/ 211 h 550"/>
              <a:gd name="T8" fmla="*/ 95 w 145"/>
              <a:gd name="T9" fmla="*/ 277 h 550"/>
              <a:gd name="T10" fmla="*/ 70 w 145"/>
              <a:gd name="T11" fmla="*/ 342 h 550"/>
              <a:gd name="T12" fmla="*/ 44 w 145"/>
              <a:gd name="T13" fmla="*/ 408 h 550"/>
              <a:gd name="T14" fmla="*/ 19 w 145"/>
              <a:gd name="T15" fmla="*/ 475 h 550"/>
              <a:gd name="T16" fmla="*/ 0 w 145"/>
              <a:gd name="T17" fmla="*/ 543 h 550"/>
              <a:gd name="T18" fmla="*/ 1 w 145"/>
              <a:gd name="T19" fmla="*/ 545 h 550"/>
              <a:gd name="T20" fmla="*/ 3 w 145"/>
              <a:gd name="T21" fmla="*/ 548 h 550"/>
              <a:gd name="T22" fmla="*/ 5 w 145"/>
              <a:gd name="T23" fmla="*/ 550 h 550"/>
              <a:gd name="T24" fmla="*/ 6 w 145"/>
              <a:gd name="T25" fmla="*/ 550 h 550"/>
              <a:gd name="T26" fmla="*/ 17 w 145"/>
              <a:gd name="T27" fmla="*/ 517 h 550"/>
              <a:gd name="T28" fmla="*/ 30 w 145"/>
              <a:gd name="T29" fmla="*/ 483 h 550"/>
              <a:gd name="T30" fmla="*/ 44 w 145"/>
              <a:gd name="T31" fmla="*/ 450 h 550"/>
              <a:gd name="T32" fmla="*/ 57 w 145"/>
              <a:gd name="T33" fmla="*/ 417 h 550"/>
              <a:gd name="T34" fmla="*/ 71 w 145"/>
              <a:gd name="T35" fmla="*/ 384 h 550"/>
              <a:gd name="T36" fmla="*/ 84 w 145"/>
              <a:gd name="T37" fmla="*/ 352 h 550"/>
              <a:gd name="T38" fmla="*/ 97 w 145"/>
              <a:gd name="T39" fmla="*/ 319 h 550"/>
              <a:gd name="T40" fmla="*/ 110 w 145"/>
              <a:gd name="T41" fmla="*/ 286 h 550"/>
              <a:gd name="T42" fmla="*/ 121 w 145"/>
              <a:gd name="T43" fmla="*/ 253 h 550"/>
              <a:gd name="T44" fmla="*/ 130 w 145"/>
              <a:gd name="T45" fmla="*/ 219 h 550"/>
              <a:gd name="T46" fmla="*/ 137 w 145"/>
              <a:gd name="T47" fmla="*/ 185 h 550"/>
              <a:gd name="T48" fmla="*/ 142 w 145"/>
              <a:gd name="T49" fmla="*/ 151 h 550"/>
              <a:gd name="T50" fmla="*/ 145 w 145"/>
              <a:gd name="T51" fmla="*/ 117 h 550"/>
              <a:gd name="T52" fmla="*/ 144 w 145"/>
              <a:gd name="T53" fmla="*/ 81 h 550"/>
              <a:gd name="T54" fmla="*/ 140 w 145"/>
              <a:gd name="T55" fmla="*/ 46 h 550"/>
              <a:gd name="T56" fmla="*/ 133 w 145"/>
              <a:gd name="T57" fmla="*/ 10 h 550"/>
              <a:gd name="T58" fmla="*/ 130 w 145"/>
              <a:gd name="T59" fmla="*/ 7 h 550"/>
              <a:gd name="T60" fmla="*/ 127 w 145"/>
              <a:gd name="T61" fmla="*/ 2 h 550"/>
              <a:gd name="T62" fmla="*/ 124 w 145"/>
              <a:gd name="T63" fmla="*/ 0 h 550"/>
              <a:gd name="T64" fmla="*/ 123 w 145"/>
              <a:gd name="T65" fmla="*/ 1 h 550"/>
              <a:gd name="T66" fmla="*/ 123 w 145"/>
              <a:gd name="T67" fmla="*/ 1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550">
                <a:moveTo>
                  <a:pt x="123" y="1"/>
                </a:moveTo>
                <a:lnTo>
                  <a:pt x="134" y="74"/>
                </a:lnTo>
                <a:lnTo>
                  <a:pt x="130" y="144"/>
                </a:lnTo>
                <a:lnTo>
                  <a:pt x="116" y="211"/>
                </a:lnTo>
                <a:lnTo>
                  <a:pt x="95" y="277"/>
                </a:lnTo>
                <a:lnTo>
                  <a:pt x="70" y="342"/>
                </a:lnTo>
                <a:lnTo>
                  <a:pt x="44" y="408"/>
                </a:lnTo>
                <a:lnTo>
                  <a:pt x="19" y="475"/>
                </a:lnTo>
                <a:lnTo>
                  <a:pt x="0" y="543"/>
                </a:lnTo>
                <a:lnTo>
                  <a:pt x="1" y="545"/>
                </a:lnTo>
                <a:lnTo>
                  <a:pt x="3" y="548"/>
                </a:lnTo>
                <a:lnTo>
                  <a:pt x="5" y="550"/>
                </a:lnTo>
                <a:lnTo>
                  <a:pt x="6" y="550"/>
                </a:lnTo>
                <a:lnTo>
                  <a:pt x="17" y="517"/>
                </a:lnTo>
                <a:lnTo>
                  <a:pt x="30" y="483"/>
                </a:lnTo>
                <a:lnTo>
                  <a:pt x="44" y="450"/>
                </a:lnTo>
                <a:lnTo>
                  <a:pt x="57" y="417"/>
                </a:lnTo>
                <a:lnTo>
                  <a:pt x="71" y="384"/>
                </a:lnTo>
                <a:lnTo>
                  <a:pt x="84" y="352"/>
                </a:lnTo>
                <a:lnTo>
                  <a:pt x="97" y="319"/>
                </a:lnTo>
                <a:lnTo>
                  <a:pt x="110" y="286"/>
                </a:lnTo>
                <a:lnTo>
                  <a:pt x="121" y="253"/>
                </a:lnTo>
                <a:lnTo>
                  <a:pt x="130" y="219"/>
                </a:lnTo>
                <a:lnTo>
                  <a:pt x="137" y="185"/>
                </a:lnTo>
                <a:lnTo>
                  <a:pt x="142" y="151"/>
                </a:lnTo>
                <a:lnTo>
                  <a:pt x="145" y="117"/>
                </a:lnTo>
                <a:lnTo>
                  <a:pt x="144" y="81"/>
                </a:lnTo>
                <a:lnTo>
                  <a:pt x="140" y="46"/>
                </a:lnTo>
                <a:lnTo>
                  <a:pt x="133" y="10"/>
                </a:lnTo>
                <a:lnTo>
                  <a:pt x="130" y="7"/>
                </a:lnTo>
                <a:lnTo>
                  <a:pt x="127" y="2"/>
                </a:lnTo>
                <a:lnTo>
                  <a:pt x="124" y="0"/>
                </a:lnTo>
                <a:lnTo>
                  <a:pt x="123" y="1"/>
                </a:lnTo>
                <a:lnTo>
                  <a:pt x="1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65"/>
          <p:cNvSpPr>
            <a:spLocks/>
          </p:cNvSpPr>
          <p:nvPr/>
        </p:nvSpPr>
        <p:spPr bwMode="auto">
          <a:xfrm>
            <a:off x="6273803" y="2430464"/>
            <a:ext cx="379413" cy="119063"/>
          </a:xfrm>
          <a:custGeom>
            <a:avLst/>
            <a:gdLst>
              <a:gd name="T0" fmla="*/ 7 w 239"/>
              <a:gd name="T1" fmla="*/ 75 h 75"/>
              <a:gd name="T2" fmla="*/ 23 w 239"/>
              <a:gd name="T3" fmla="*/ 73 h 75"/>
              <a:gd name="T4" fmla="*/ 38 w 239"/>
              <a:gd name="T5" fmla="*/ 72 h 75"/>
              <a:gd name="T6" fmla="*/ 52 w 239"/>
              <a:gd name="T7" fmla="*/ 69 h 75"/>
              <a:gd name="T8" fmla="*/ 68 w 239"/>
              <a:gd name="T9" fmla="*/ 66 h 75"/>
              <a:gd name="T10" fmla="*/ 82 w 239"/>
              <a:gd name="T11" fmla="*/ 63 h 75"/>
              <a:gd name="T12" fmla="*/ 97 w 239"/>
              <a:gd name="T13" fmla="*/ 59 h 75"/>
              <a:gd name="T14" fmla="*/ 112 w 239"/>
              <a:gd name="T15" fmla="*/ 56 h 75"/>
              <a:gd name="T16" fmla="*/ 126 w 239"/>
              <a:gd name="T17" fmla="*/ 51 h 75"/>
              <a:gd name="T18" fmla="*/ 140 w 239"/>
              <a:gd name="T19" fmla="*/ 47 h 75"/>
              <a:gd name="T20" fmla="*/ 154 w 239"/>
              <a:gd name="T21" fmla="*/ 41 h 75"/>
              <a:gd name="T22" fmla="*/ 169 w 239"/>
              <a:gd name="T23" fmla="*/ 37 h 75"/>
              <a:gd name="T24" fmla="*/ 183 w 239"/>
              <a:gd name="T25" fmla="*/ 31 h 75"/>
              <a:gd name="T26" fmla="*/ 197 w 239"/>
              <a:gd name="T27" fmla="*/ 26 h 75"/>
              <a:gd name="T28" fmla="*/ 212 w 239"/>
              <a:gd name="T29" fmla="*/ 20 h 75"/>
              <a:gd name="T30" fmla="*/ 225 w 239"/>
              <a:gd name="T31" fmla="*/ 14 h 75"/>
              <a:gd name="T32" fmla="*/ 239 w 239"/>
              <a:gd name="T33" fmla="*/ 8 h 75"/>
              <a:gd name="T34" fmla="*/ 239 w 239"/>
              <a:gd name="T35" fmla="*/ 6 h 75"/>
              <a:gd name="T36" fmla="*/ 237 w 239"/>
              <a:gd name="T37" fmla="*/ 3 h 75"/>
              <a:gd name="T38" fmla="*/ 235 w 239"/>
              <a:gd name="T39" fmla="*/ 1 h 75"/>
              <a:gd name="T40" fmla="*/ 232 w 239"/>
              <a:gd name="T41" fmla="*/ 0 h 75"/>
              <a:gd name="T42" fmla="*/ 218 w 239"/>
              <a:gd name="T43" fmla="*/ 5 h 75"/>
              <a:gd name="T44" fmla="*/ 204 w 239"/>
              <a:gd name="T45" fmla="*/ 9 h 75"/>
              <a:gd name="T46" fmla="*/ 190 w 239"/>
              <a:gd name="T47" fmla="*/ 15 h 75"/>
              <a:gd name="T48" fmla="*/ 175 w 239"/>
              <a:gd name="T49" fmla="*/ 19 h 75"/>
              <a:gd name="T50" fmla="*/ 161 w 239"/>
              <a:gd name="T51" fmla="*/ 25 h 75"/>
              <a:gd name="T52" fmla="*/ 147 w 239"/>
              <a:gd name="T53" fmla="*/ 29 h 75"/>
              <a:gd name="T54" fmla="*/ 133 w 239"/>
              <a:gd name="T55" fmla="*/ 34 h 75"/>
              <a:gd name="T56" fmla="*/ 118 w 239"/>
              <a:gd name="T57" fmla="*/ 38 h 75"/>
              <a:gd name="T58" fmla="*/ 104 w 239"/>
              <a:gd name="T59" fmla="*/ 42 h 75"/>
              <a:gd name="T60" fmla="*/ 90 w 239"/>
              <a:gd name="T61" fmla="*/ 47 h 75"/>
              <a:gd name="T62" fmla="*/ 74 w 239"/>
              <a:gd name="T63" fmla="*/ 51 h 75"/>
              <a:gd name="T64" fmla="*/ 60 w 239"/>
              <a:gd name="T65" fmla="*/ 54 h 75"/>
              <a:gd name="T66" fmla="*/ 45 w 239"/>
              <a:gd name="T67" fmla="*/ 58 h 75"/>
              <a:gd name="T68" fmla="*/ 30 w 239"/>
              <a:gd name="T69" fmla="*/ 60 h 75"/>
              <a:gd name="T70" fmla="*/ 15 w 239"/>
              <a:gd name="T71" fmla="*/ 62 h 75"/>
              <a:gd name="T72" fmla="*/ 0 w 239"/>
              <a:gd name="T73" fmla="*/ 64 h 75"/>
              <a:gd name="T74" fmla="*/ 0 w 239"/>
              <a:gd name="T75" fmla="*/ 66 h 75"/>
              <a:gd name="T76" fmla="*/ 2 w 239"/>
              <a:gd name="T77" fmla="*/ 70 h 75"/>
              <a:gd name="T78" fmla="*/ 4 w 239"/>
              <a:gd name="T79" fmla="*/ 74 h 75"/>
              <a:gd name="T80" fmla="*/ 7 w 239"/>
              <a:gd name="T81" fmla="*/ 75 h 75"/>
              <a:gd name="T82" fmla="*/ 7 w 239"/>
              <a:gd name="T8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9" h="75">
                <a:moveTo>
                  <a:pt x="7" y="75"/>
                </a:moveTo>
                <a:lnTo>
                  <a:pt x="23" y="73"/>
                </a:lnTo>
                <a:lnTo>
                  <a:pt x="38" y="72"/>
                </a:lnTo>
                <a:lnTo>
                  <a:pt x="52" y="69"/>
                </a:lnTo>
                <a:lnTo>
                  <a:pt x="68" y="66"/>
                </a:lnTo>
                <a:lnTo>
                  <a:pt x="82" y="63"/>
                </a:lnTo>
                <a:lnTo>
                  <a:pt x="97" y="59"/>
                </a:lnTo>
                <a:lnTo>
                  <a:pt x="112" y="56"/>
                </a:lnTo>
                <a:lnTo>
                  <a:pt x="126" y="51"/>
                </a:lnTo>
                <a:lnTo>
                  <a:pt x="140" y="47"/>
                </a:lnTo>
                <a:lnTo>
                  <a:pt x="154" y="41"/>
                </a:lnTo>
                <a:lnTo>
                  <a:pt x="169" y="37"/>
                </a:lnTo>
                <a:lnTo>
                  <a:pt x="183" y="31"/>
                </a:lnTo>
                <a:lnTo>
                  <a:pt x="197" y="26"/>
                </a:lnTo>
                <a:lnTo>
                  <a:pt x="212" y="20"/>
                </a:lnTo>
                <a:lnTo>
                  <a:pt x="225" y="14"/>
                </a:lnTo>
                <a:lnTo>
                  <a:pt x="239" y="8"/>
                </a:lnTo>
                <a:lnTo>
                  <a:pt x="239" y="6"/>
                </a:lnTo>
                <a:lnTo>
                  <a:pt x="237" y="3"/>
                </a:lnTo>
                <a:lnTo>
                  <a:pt x="235" y="1"/>
                </a:lnTo>
                <a:lnTo>
                  <a:pt x="232" y="0"/>
                </a:lnTo>
                <a:lnTo>
                  <a:pt x="218" y="5"/>
                </a:lnTo>
                <a:lnTo>
                  <a:pt x="204" y="9"/>
                </a:lnTo>
                <a:lnTo>
                  <a:pt x="190" y="15"/>
                </a:lnTo>
                <a:lnTo>
                  <a:pt x="175" y="19"/>
                </a:lnTo>
                <a:lnTo>
                  <a:pt x="161" y="25"/>
                </a:lnTo>
                <a:lnTo>
                  <a:pt x="147" y="29"/>
                </a:lnTo>
                <a:lnTo>
                  <a:pt x="133" y="34"/>
                </a:lnTo>
                <a:lnTo>
                  <a:pt x="118" y="38"/>
                </a:lnTo>
                <a:lnTo>
                  <a:pt x="104" y="42"/>
                </a:lnTo>
                <a:lnTo>
                  <a:pt x="90" y="47"/>
                </a:lnTo>
                <a:lnTo>
                  <a:pt x="74" y="51"/>
                </a:lnTo>
                <a:lnTo>
                  <a:pt x="60" y="54"/>
                </a:lnTo>
                <a:lnTo>
                  <a:pt x="45" y="58"/>
                </a:lnTo>
                <a:lnTo>
                  <a:pt x="30" y="60"/>
                </a:lnTo>
                <a:lnTo>
                  <a:pt x="15" y="62"/>
                </a:lnTo>
                <a:lnTo>
                  <a:pt x="0" y="64"/>
                </a:lnTo>
                <a:lnTo>
                  <a:pt x="0" y="66"/>
                </a:lnTo>
                <a:lnTo>
                  <a:pt x="2" y="70"/>
                </a:lnTo>
                <a:lnTo>
                  <a:pt x="4" y="74"/>
                </a:lnTo>
                <a:lnTo>
                  <a:pt x="7" y="75"/>
                </a:lnTo>
                <a:lnTo>
                  <a:pt x="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66"/>
          <p:cNvSpPr>
            <a:spLocks/>
          </p:cNvSpPr>
          <p:nvPr/>
        </p:nvSpPr>
        <p:spPr bwMode="auto">
          <a:xfrm>
            <a:off x="6496053" y="2149477"/>
            <a:ext cx="88900" cy="41275"/>
          </a:xfrm>
          <a:custGeom>
            <a:avLst/>
            <a:gdLst>
              <a:gd name="T0" fmla="*/ 10 w 56"/>
              <a:gd name="T1" fmla="*/ 26 h 26"/>
              <a:gd name="T2" fmla="*/ 16 w 56"/>
              <a:gd name="T3" fmla="*/ 23 h 26"/>
              <a:gd name="T4" fmla="*/ 21 w 56"/>
              <a:gd name="T5" fmla="*/ 21 h 26"/>
              <a:gd name="T6" fmla="*/ 27 w 56"/>
              <a:gd name="T7" fmla="*/ 18 h 26"/>
              <a:gd name="T8" fmla="*/ 32 w 56"/>
              <a:gd name="T9" fmla="*/ 17 h 26"/>
              <a:gd name="T10" fmla="*/ 39 w 56"/>
              <a:gd name="T11" fmla="*/ 15 h 26"/>
              <a:gd name="T12" fmla="*/ 44 w 56"/>
              <a:gd name="T13" fmla="*/ 14 h 26"/>
              <a:gd name="T14" fmla="*/ 50 w 56"/>
              <a:gd name="T15" fmla="*/ 13 h 26"/>
              <a:gd name="T16" fmla="*/ 56 w 56"/>
              <a:gd name="T17" fmla="*/ 12 h 26"/>
              <a:gd name="T18" fmla="*/ 56 w 56"/>
              <a:gd name="T19" fmla="*/ 10 h 26"/>
              <a:gd name="T20" fmla="*/ 54 w 56"/>
              <a:gd name="T21" fmla="*/ 6 h 26"/>
              <a:gd name="T22" fmla="*/ 51 w 56"/>
              <a:gd name="T23" fmla="*/ 2 h 26"/>
              <a:gd name="T24" fmla="*/ 49 w 56"/>
              <a:gd name="T25" fmla="*/ 1 h 26"/>
              <a:gd name="T26" fmla="*/ 42 w 56"/>
              <a:gd name="T27" fmla="*/ 0 h 26"/>
              <a:gd name="T28" fmla="*/ 35 w 56"/>
              <a:gd name="T29" fmla="*/ 0 h 26"/>
              <a:gd name="T30" fmla="*/ 30 w 56"/>
              <a:gd name="T31" fmla="*/ 1 h 26"/>
              <a:gd name="T32" fmla="*/ 23 w 56"/>
              <a:gd name="T33" fmla="*/ 2 h 26"/>
              <a:gd name="T34" fmla="*/ 17 w 56"/>
              <a:gd name="T35" fmla="*/ 4 h 26"/>
              <a:gd name="T36" fmla="*/ 11 w 56"/>
              <a:gd name="T37" fmla="*/ 6 h 26"/>
              <a:gd name="T38" fmla="*/ 6 w 56"/>
              <a:gd name="T39" fmla="*/ 10 h 26"/>
              <a:gd name="T40" fmla="*/ 0 w 56"/>
              <a:gd name="T41" fmla="*/ 13 h 26"/>
              <a:gd name="T42" fmla="*/ 0 w 56"/>
              <a:gd name="T43" fmla="*/ 16 h 26"/>
              <a:gd name="T44" fmla="*/ 2 w 56"/>
              <a:gd name="T45" fmla="*/ 21 h 26"/>
              <a:gd name="T46" fmla="*/ 7 w 56"/>
              <a:gd name="T47" fmla="*/ 25 h 26"/>
              <a:gd name="T48" fmla="*/ 10 w 56"/>
              <a:gd name="T49" fmla="*/ 26 h 26"/>
              <a:gd name="T50" fmla="*/ 10 w 56"/>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26">
                <a:moveTo>
                  <a:pt x="10" y="26"/>
                </a:moveTo>
                <a:lnTo>
                  <a:pt x="16" y="23"/>
                </a:lnTo>
                <a:lnTo>
                  <a:pt x="21" y="21"/>
                </a:lnTo>
                <a:lnTo>
                  <a:pt x="27" y="18"/>
                </a:lnTo>
                <a:lnTo>
                  <a:pt x="32" y="17"/>
                </a:lnTo>
                <a:lnTo>
                  <a:pt x="39" y="15"/>
                </a:lnTo>
                <a:lnTo>
                  <a:pt x="44" y="14"/>
                </a:lnTo>
                <a:lnTo>
                  <a:pt x="50" y="13"/>
                </a:lnTo>
                <a:lnTo>
                  <a:pt x="56" y="12"/>
                </a:lnTo>
                <a:lnTo>
                  <a:pt x="56" y="10"/>
                </a:lnTo>
                <a:lnTo>
                  <a:pt x="54" y="6"/>
                </a:lnTo>
                <a:lnTo>
                  <a:pt x="51" y="2"/>
                </a:lnTo>
                <a:lnTo>
                  <a:pt x="49" y="1"/>
                </a:lnTo>
                <a:lnTo>
                  <a:pt x="42" y="0"/>
                </a:lnTo>
                <a:lnTo>
                  <a:pt x="35" y="0"/>
                </a:lnTo>
                <a:lnTo>
                  <a:pt x="30" y="1"/>
                </a:lnTo>
                <a:lnTo>
                  <a:pt x="23" y="2"/>
                </a:lnTo>
                <a:lnTo>
                  <a:pt x="17" y="4"/>
                </a:lnTo>
                <a:lnTo>
                  <a:pt x="11" y="6"/>
                </a:lnTo>
                <a:lnTo>
                  <a:pt x="6" y="10"/>
                </a:lnTo>
                <a:lnTo>
                  <a:pt x="0" y="13"/>
                </a:lnTo>
                <a:lnTo>
                  <a:pt x="0" y="16"/>
                </a:lnTo>
                <a:lnTo>
                  <a:pt x="2" y="21"/>
                </a:lnTo>
                <a:lnTo>
                  <a:pt x="7" y="25"/>
                </a:lnTo>
                <a:lnTo>
                  <a:pt x="10" y="26"/>
                </a:lnTo>
                <a:lnTo>
                  <a:pt x="1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67"/>
          <p:cNvSpPr>
            <a:spLocks/>
          </p:cNvSpPr>
          <p:nvPr/>
        </p:nvSpPr>
        <p:spPr bwMode="auto">
          <a:xfrm>
            <a:off x="6565903" y="2168527"/>
            <a:ext cx="57150" cy="258763"/>
          </a:xfrm>
          <a:custGeom>
            <a:avLst/>
            <a:gdLst>
              <a:gd name="T0" fmla="*/ 0 w 36"/>
              <a:gd name="T1" fmla="*/ 0 h 163"/>
              <a:gd name="T2" fmla="*/ 3 w 36"/>
              <a:gd name="T3" fmla="*/ 39 h 163"/>
              <a:gd name="T4" fmla="*/ 9 w 36"/>
              <a:gd name="T5" fmla="*/ 79 h 163"/>
              <a:gd name="T6" fmla="*/ 18 w 36"/>
              <a:gd name="T7" fmla="*/ 117 h 163"/>
              <a:gd name="T8" fmla="*/ 28 w 36"/>
              <a:gd name="T9" fmla="*/ 156 h 163"/>
              <a:gd name="T10" fmla="*/ 30 w 36"/>
              <a:gd name="T11" fmla="*/ 158 h 163"/>
              <a:gd name="T12" fmla="*/ 32 w 36"/>
              <a:gd name="T13" fmla="*/ 161 h 163"/>
              <a:gd name="T14" fmla="*/ 35 w 36"/>
              <a:gd name="T15" fmla="*/ 163 h 163"/>
              <a:gd name="T16" fmla="*/ 36 w 36"/>
              <a:gd name="T17" fmla="*/ 162 h 163"/>
              <a:gd name="T18" fmla="*/ 28 w 36"/>
              <a:gd name="T19" fmla="*/ 124 h 163"/>
              <a:gd name="T20" fmla="*/ 20 w 36"/>
              <a:gd name="T21" fmla="*/ 85 h 163"/>
              <a:gd name="T22" fmla="*/ 13 w 36"/>
              <a:gd name="T23" fmla="*/ 47 h 163"/>
              <a:gd name="T24" fmla="*/ 9 w 36"/>
              <a:gd name="T25" fmla="*/ 8 h 163"/>
              <a:gd name="T26" fmla="*/ 8 w 36"/>
              <a:gd name="T27" fmla="*/ 5 h 163"/>
              <a:gd name="T28" fmla="*/ 5 w 36"/>
              <a:gd name="T29" fmla="*/ 2 h 163"/>
              <a:gd name="T30" fmla="*/ 1 w 36"/>
              <a:gd name="T31" fmla="*/ 0 h 163"/>
              <a:gd name="T32" fmla="*/ 0 w 36"/>
              <a:gd name="T33" fmla="*/ 0 h 163"/>
              <a:gd name="T34" fmla="*/ 0 w 36"/>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63">
                <a:moveTo>
                  <a:pt x="0" y="0"/>
                </a:moveTo>
                <a:lnTo>
                  <a:pt x="3" y="39"/>
                </a:lnTo>
                <a:lnTo>
                  <a:pt x="9" y="79"/>
                </a:lnTo>
                <a:lnTo>
                  <a:pt x="18" y="117"/>
                </a:lnTo>
                <a:lnTo>
                  <a:pt x="28" y="156"/>
                </a:lnTo>
                <a:lnTo>
                  <a:pt x="30" y="158"/>
                </a:lnTo>
                <a:lnTo>
                  <a:pt x="32" y="161"/>
                </a:lnTo>
                <a:lnTo>
                  <a:pt x="35" y="163"/>
                </a:lnTo>
                <a:lnTo>
                  <a:pt x="36" y="162"/>
                </a:lnTo>
                <a:lnTo>
                  <a:pt x="28" y="124"/>
                </a:lnTo>
                <a:lnTo>
                  <a:pt x="20" y="85"/>
                </a:lnTo>
                <a:lnTo>
                  <a:pt x="13" y="47"/>
                </a:lnTo>
                <a:lnTo>
                  <a:pt x="9" y="8"/>
                </a:lnTo>
                <a:lnTo>
                  <a:pt x="8" y="5"/>
                </a:lnTo>
                <a:lnTo>
                  <a:pt x="5" y="2"/>
                </a:lnTo>
                <a:lnTo>
                  <a:pt x="1"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68"/>
          <p:cNvSpPr>
            <a:spLocks/>
          </p:cNvSpPr>
          <p:nvPr/>
        </p:nvSpPr>
        <p:spPr bwMode="auto">
          <a:xfrm>
            <a:off x="5556253" y="3735390"/>
            <a:ext cx="46038" cy="190500"/>
          </a:xfrm>
          <a:custGeom>
            <a:avLst/>
            <a:gdLst>
              <a:gd name="T0" fmla="*/ 0 w 29"/>
              <a:gd name="T1" fmla="*/ 1 h 120"/>
              <a:gd name="T2" fmla="*/ 6 w 29"/>
              <a:gd name="T3" fmla="*/ 28 h 120"/>
              <a:gd name="T4" fmla="*/ 9 w 29"/>
              <a:gd name="T5" fmla="*/ 56 h 120"/>
              <a:gd name="T6" fmla="*/ 14 w 29"/>
              <a:gd name="T7" fmla="*/ 83 h 120"/>
              <a:gd name="T8" fmla="*/ 19 w 29"/>
              <a:gd name="T9" fmla="*/ 110 h 120"/>
              <a:gd name="T10" fmla="*/ 20 w 29"/>
              <a:gd name="T11" fmla="*/ 113 h 120"/>
              <a:gd name="T12" fmla="*/ 24 w 29"/>
              <a:gd name="T13" fmla="*/ 117 h 120"/>
              <a:gd name="T14" fmla="*/ 28 w 29"/>
              <a:gd name="T15" fmla="*/ 120 h 120"/>
              <a:gd name="T16" fmla="*/ 29 w 29"/>
              <a:gd name="T17" fmla="*/ 118 h 120"/>
              <a:gd name="T18" fmla="*/ 27 w 29"/>
              <a:gd name="T19" fmla="*/ 92 h 120"/>
              <a:gd name="T20" fmla="*/ 23 w 29"/>
              <a:gd name="T21" fmla="*/ 65 h 120"/>
              <a:gd name="T22" fmla="*/ 19 w 29"/>
              <a:gd name="T23" fmla="*/ 38 h 120"/>
              <a:gd name="T24" fmla="*/ 14 w 29"/>
              <a:gd name="T25" fmla="*/ 12 h 120"/>
              <a:gd name="T26" fmla="*/ 10 w 29"/>
              <a:gd name="T27" fmla="*/ 8 h 120"/>
              <a:gd name="T28" fmla="*/ 6 w 29"/>
              <a:gd name="T29" fmla="*/ 3 h 120"/>
              <a:gd name="T30" fmla="*/ 1 w 29"/>
              <a:gd name="T31" fmla="*/ 0 h 120"/>
              <a:gd name="T32" fmla="*/ 0 w 29"/>
              <a:gd name="T33" fmla="*/ 1 h 120"/>
              <a:gd name="T34" fmla="*/ 0 w 29"/>
              <a:gd name="T35"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120">
                <a:moveTo>
                  <a:pt x="0" y="1"/>
                </a:moveTo>
                <a:lnTo>
                  <a:pt x="6" y="28"/>
                </a:lnTo>
                <a:lnTo>
                  <a:pt x="9" y="56"/>
                </a:lnTo>
                <a:lnTo>
                  <a:pt x="14" y="83"/>
                </a:lnTo>
                <a:lnTo>
                  <a:pt x="19" y="110"/>
                </a:lnTo>
                <a:lnTo>
                  <a:pt x="20" y="113"/>
                </a:lnTo>
                <a:lnTo>
                  <a:pt x="24" y="117"/>
                </a:lnTo>
                <a:lnTo>
                  <a:pt x="28" y="120"/>
                </a:lnTo>
                <a:lnTo>
                  <a:pt x="29" y="118"/>
                </a:lnTo>
                <a:lnTo>
                  <a:pt x="27" y="92"/>
                </a:lnTo>
                <a:lnTo>
                  <a:pt x="23" y="65"/>
                </a:lnTo>
                <a:lnTo>
                  <a:pt x="19" y="38"/>
                </a:lnTo>
                <a:lnTo>
                  <a:pt x="14" y="12"/>
                </a:lnTo>
                <a:lnTo>
                  <a:pt x="10" y="8"/>
                </a:lnTo>
                <a:lnTo>
                  <a:pt x="6" y="3"/>
                </a:lnTo>
                <a:lnTo>
                  <a:pt x="1" y="0"/>
                </a:lnTo>
                <a:lnTo>
                  <a:pt x="0"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69"/>
          <p:cNvSpPr>
            <a:spLocks/>
          </p:cNvSpPr>
          <p:nvPr/>
        </p:nvSpPr>
        <p:spPr bwMode="auto">
          <a:xfrm>
            <a:off x="5580065" y="3902077"/>
            <a:ext cx="244475" cy="49213"/>
          </a:xfrm>
          <a:custGeom>
            <a:avLst/>
            <a:gdLst>
              <a:gd name="T0" fmla="*/ 11 w 154"/>
              <a:gd name="T1" fmla="*/ 31 h 31"/>
              <a:gd name="T2" fmla="*/ 29 w 154"/>
              <a:gd name="T3" fmla="*/ 31 h 31"/>
              <a:gd name="T4" fmla="*/ 47 w 154"/>
              <a:gd name="T5" fmla="*/ 31 h 31"/>
              <a:gd name="T6" fmla="*/ 65 w 154"/>
              <a:gd name="T7" fmla="*/ 30 h 31"/>
              <a:gd name="T8" fmla="*/ 83 w 154"/>
              <a:gd name="T9" fmla="*/ 28 h 31"/>
              <a:gd name="T10" fmla="*/ 102 w 154"/>
              <a:gd name="T11" fmla="*/ 26 h 31"/>
              <a:gd name="T12" fmla="*/ 119 w 154"/>
              <a:gd name="T13" fmla="*/ 21 h 31"/>
              <a:gd name="T14" fmla="*/ 137 w 154"/>
              <a:gd name="T15" fmla="*/ 18 h 31"/>
              <a:gd name="T16" fmla="*/ 154 w 154"/>
              <a:gd name="T17" fmla="*/ 12 h 31"/>
              <a:gd name="T18" fmla="*/ 154 w 154"/>
              <a:gd name="T19" fmla="*/ 10 h 31"/>
              <a:gd name="T20" fmla="*/ 152 w 154"/>
              <a:gd name="T21" fmla="*/ 6 h 31"/>
              <a:gd name="T22" fmla="*/ 149 w 154"/>
              <a:gd name="T23" fmla="*/ 1 h 31"/>
              <a:gd name="T24" fmla="*/ 146 w 154"/>
              <a:gd name="T25" fmla="*/ 0 h 31"/>
              <a:gd name="T26" fmla="*/ 127 w 154"/>
              <a:gd name="T27" fmla="*/ 2 h 31"/>
              <a:gd name="T28" fmla="*/ 109 w 154"/>
              <a:gd name="T29" fmla="*/ 6 h 31"/>
              <a:gd name="T30" fmla="*/ 91 w 154"/>
              <a:gd name="T31" fmla="*/ 8 h 31"/>
              <a:gd name="T32" fmla="*/ 73 w 154"/>
              <a:gd name="T33" fmla="*/ 10 h 31"/>
              <a:gd name="T34" fmla="*/ 55 w 154"/>
              <a:gd name="T35" fmla="*/ 12 h 31"/>
              <a:gd name="T36" fmla="*/ 37 w 154"/>
              <a:gd name="T37" fmla="*/ 15 h 31"/>
              <a:gd name="T38" fmla="*/ 18 w 154"/>
              <a:gd name="T39" fmla="*/ 15 h 31"/>
              <a:gd name="T40" fmla="*/ 0 w 154"/>
              <a:gd name="T41" fmla="*/ 15 h 31"/>
              <a:gd name="T42" fmla="*/ 0 w 154"/>
              <a:gd name="T43" fmla="*/ 17 h 31"/>
              <a:gd name="T44" fmla="*/ 2 w 154"/>
              <a:gd name="T45" fmla="*/ 22 h 31"/>
              <a:gd name="T46" fmla="*/ 6 w 154"/>
              <a:gd name="T47" fmla="*/ 29 h 31"/>
              <a:gd name="T48" fmla="*/ 11 w 154"/>
              <a:gd name="T49" fmla="*/ 31 h 31"/>
              <a:gd name="T50" fmla="*/ 11 w 154"/>
              <a:gd name="T5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31">
                <a:moveTo>
                  <a:pt x="11" y="31"/>
                </a:moveTo>
                <a:lnTo>
                  <a:pt x="29" y="31"/>
                </a:lnTo>
                <a:lnTo>
                  <a:pt x="47" y="31"/>
                </a:lnTo>
                <a:lnTo>
                  <a:pt x="65" y="30"/>
                </a:lnTo>
                <a:lnTo>
                  <a:pt x="83" y="28"/>
                </a:lnTo>
                <a:lnTo>
                  <a:pt x="102" y="26"/>
                </a:lnTo>
                <a:lnTo>
                  <a:pt x="119" y="21"/>
                </a:lnTo>
                <a:lnTo>
                  <a:pt x="137" y="18"/>
                </a:lnTo>
                <a:lnTo>
                  <a:pt x="154" y="12"/>
                </a:lnTo>
                <a:lnTo>
                  <a:pt x="154" y="10"/>
                </a:lnTo>
                <a:lnTo>
                  <a:pt x="152" y="6"/>
                </a:lnTo>
                <a:lnTo>
                  <a:pt x="149" y="1"/>
                </a:lnTo>
                <a:lnTo>
                  <a:pt x="146" y="0"/>
                </a:lnTo>
                <a:lnTo>
                  <a:pt x="127" y="2"/>
                </a:lnTo>
                <a:lnTo>
                  <a:pt x="109" y="6"/>
                </a:lnTo>
                <a:lnTo>
                  <a:pt x="91" y="8"/>
                </a:lnTo>
                <a:lnTo>
                  <a:pt x="73" y="10"/>
                </a:lnTo>
                <a:lnTo>
                  <a:pt x="55" y="12"/>
                </a:lnTo>
                <a:lnTo>
                  <a:pt x="37" y="15"/>
                </a:lnTo>
                <a:lnTo>
                  <a:pt x="18" y="15"/>
                </a:lnTo>
                <a:lnTo>
                  <a:pt x="0" y="15"/>
                </a:lnTo>
                <a:lnTo>
                  <a:pt x="0" y="17"/>
                </a:lnTo>
                <a:lnTo>
                  <a:pt x="2" y="22"/>
                </a:lnTo>
                <a:lnTo>
                  <a:pt x="6" y="29"/>
                </a:lnTo>
                <a:lnTo>
                  <a:pt x="11" y="31"/>
                </a:lnTo>
                <a:lnTo>
                  <a:pt x="11"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70"/>
          <p:cNvSpPr>
            <a:spLocks/>
          </p:cNvSpPr>
          <p:nvPr/>
        </p:nvSpPr>
        <p:spPr bwMode="auto">
          <a:xfrm>
            <a:off x="5821365" y="3749677"/>
            <a:ext cx="46038" cy="168275"/>
          </a:xfrm>
          <a:custGeom>
            <a:avLst/>
            <a:gdLst>
              <a:gd name="T0" fmla="*/ 0 w 29"/>
              <a:gd name="T1" fmla="*/ 1 h 106"/>
              <a:gd name="T2" fmla="*/ 5 w 29"/>
              <a:gd name="T3" fmla="*/ 25 h 106"/>
              <a:gd name="T4" fmla="*/ 9 w 29"/>
              <a:gd name="T5" fmla="*/ 50 h 106"/>
              <a:gd name="T6" fmla="*/ 15 w 29"/>
              <a:gd name="T7" fmla="*/ 74 h 106"/>
              <a:gd name="T8" fmla="*/ 20 w 29"/>
              <a:gd name="T9" fmla="*/ 98 h 106"/>
              <a:gd name="T10" fmla="*/ 22 w 29"/>
              <a:gd name="T11" fmla="*/ 101 h 106"/>
              <a:gd name="T12" fmla="*/ 24 w 29"/>
              <a:gd name="T13" fmla="*/ 104 h 106"/>
              <a:gd name="T14" fmla="*/ 28 w 29"/>
              <a:gd name="T15" fmla="*/ 106 h 106"/>
              <a:gd name="T16" fmla="*/ 29 w 29"/>
              <a:gd name="T17" fmla="*/ 106 h 106"/>
              <a:gd name="T18" fmla="*/ 24 w 29"/>
              <a:gd name="T19" fmla="*/ 82 h 106"/>
              <a:gd name="T20" fmla="*/ 20 w 29"/>
              <a:gd name="T21" fmla="*/ 57 h 106"/>
              <a:gd name="T22" fmla="*/ 15 w 29"/>
              <a:gd name="T23" fmla="*/ 33 h 106"/>
              <a:gd name="T24" fmla="*/ 9 w 29"/>
              <a:gd name="T25" fmla="*/ 8 h 106"/>
              <a:gd name="T26" fmla="*/ 7 w 29"/>
              <a:gd name="T27" fmla="*/ 5 h 106"/>
              <a:gd name="T28" fmla="*/ 4 w 29"/>
              <a:gd name="T29" fmla="*/ 2 h 106"/>
              <a:gd name="T30" fmla="*/ 1 w 29"/>
              <a:gd name="T31" fmla="*/ 0 h 106"/>
              <a:gd name="T32" fmla="*/ 0 w 29"/>
              <a:gd name="T33" fmla="*/ 1 h 106"/>
              <a:gd name="T34" fmla="*/ 0 w 29"/>
              <a:gd name="T35"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106">
                <a:moveTo>
                  <a:pt x="0" y="1"/>
                </a:moveTo>
                <a:lnTo>
                  <a:pt x="5" y="25"/>
                </a:lnTo>
                <a:lnTo>
                  <a:pt x="9" y="50"/>
                </a:lnTo>
                <a:lnTo>
                  <a:pt x="15" y="74"/>
                </a:lnTo>
                <a:lnTo>
                  <a:pt x="20" y="98"/>
                </a:lnTo>
                <a:lnTo>
                  <a:pt x="22" y="101"/>
                </a:lnTo>
                <a:lnTo>
                  <a:pt x="24" y="104"/>
                </a:lnTo>
                <a:lnTo>
                  <a:pt x="28" y="106"/>
                </a:lnTo>
                <a:lnTo>
                  <a:pt x="29" y="106"/>
                </a:lnTo>
                <a:lnTo>
                  <a:pt x="24" y="82"/>
                </a:lnTo>
                <a:lnTo>
                  <a:pt x="20" y="57"/>
                </a:lnTo>
                <a:lnTo>
                  <a:pt x="15" y="33"/>
                </a:lnTo>
                <a:lnTo>
                  <a:pt x="9" y="8"/>
                </a:lnTo>
                <a:lnTo>
                  <a:pt x="7" y="5"/>
                </a:lnTo>
                <a:lnTo>
                  <a:pt x="4" y="2"/>
                </a:lnTo>
                <a:lnTo>
                  <a:pt x="1" y="0"/>
                </a:lnTo>
                <a:lnTo>
                  <a:pt x="0"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71"/>
          <p:cNvSpPr>
            <a:spLocks/>
          </p:cNvSpPr>
          <p:nvPr/>
        </p:nvSpPr>
        <p:spPr bwMode="auto">
          <a:xfrm>
            <a:off x="5872165" y="3810002"/>
            <a:ext cx="190500" cy="107950"/>
          </a:xfrm>
          <a:custGeom>
            <a:avLst/>
            <a:gdLst>
              <a:gd name="T0" fmla="*/ 6 w 120"/>
              <a:gd name="T1" fmla="*/ 68 h 68"/>
              <a:gd name="T2" fmla="*/ 20 w 120"/>
              <a:gd name="T3" fmla="*/ 62 h 68"/>
              <a:gd name="T4" fmla="*/ 35 w 120"/>
              <a:gd name="T5" fmla="*/ 55 h 68"/>
              <a:gd name="T6" fmla="*/ 50 w 120"/>
              <a:gd name="T7" fmla="*/ 48 h 68"/>
              <a:gd name="T8" fmla="*/ 65 w 120"/>
              <a:gd name="T9" fmla="*/ 41 h 68"/>
              <a:gd name="T10" fmla="*/ 79 w 120"/>
              <a:gd name="T11" fmla="*/ 33 h 68"/>
              <a:gd name="T12" fmla="*/ 93 w 120"/>
              <a:gd name="T13" fmla="*/ 25 h 68"/>
              <a:gd name="T14" fmla="*/ 107 w 120"/>
              <a:gd name="T15" fmla="*/ 17 h 68"/>
              <a:gd name="T16" fmla="*/ 120 w 120"/>
              <a:gd name="T17" fmla="*/ 7 h 68"/>
              <a:gd name="T18" fmla="*/ 120 w 120"/>
              <a:gd name="T19" fmla="*/ 4 h 68"/>
              <a:gd name="T20" fmla="*/ 119 w 120"/>
              <a:gd name="T21" fmla="*/ 2 h 68"/>
              <a:gd name="T22" fmla="*/ 116 w 120"/>
              <a:gd name="T23" fmla="*/ 0 h 68"/>
              <a:gd name="T24" fmla="*/ 114 w 120"/>
              <a:gd name="T25" fmla="*/ 0 h 68"/>
              <a:gd name="T26" fmla="*/ 100 w 120"/>
              <a:gd name="T27" fmla="*/ 8 h 68"/>
              <a:gd name="T28" fmla="*/ 86 w 120"/>
              <a:gd name="T29" fmla="*/ 15 h 68"/>
              <a:gd name="T30" fmla="*/ 71 w 120"/>
              <a:gd name="T31" fmla="*/ 23 h 68"/>
              <a:gd name="T32" fmla="*/ 57 w 120"/>
              <a:gd name="T33" fmla="*/ 31 h 68"/>
              <a:gd name="T34" fmla="*/ 43 w 120"/>
              <a:gd name="T35" fmla="*/ 39 h 68"/>
              <a:gd name="T36" fmla="*/ 30 w 120"/>
              <a:gd name="T37" fmla="*/ 46 h 68"/>
              <a:gd name="T38" fmla="*/ 14 w 120"/>
              <a:gd name="T39" fmla="*/ 54 h 68"/>
              <a:gd name="T40" fmla="*/ 0 w 120"/>
              <a:gd name="T41" fmla="*/ 60 h 68"/>
              <a:gd name="T42" fmla="*/ 0 w 120"/>
              <a:gd name="T43" fmla="*/ 62 h 68"/>
              <a:gd name="T44" fmla="*/ 1 w 120"/>
              <a:gd name="T45" fmla="*/ 65 h 68"/>
              <a:gd name="T46" fmla="*/ 3 w 120"/>
              <a:gd name="T47" fmla="*/ 67 h 68"/>
              <a:gd name="T48" fmla="*/ 6 w 120"/>
              <a:gd name="T49" fmla="*/ 68 h 68"/>
              <a:gd name="T50" fmla="*/ 6 w 120"/>
              <a:gd name="T5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68">
                <a:moveTo>
                  <a:pt x="6" y="68"/>
                </a:moveTo>
                <a:lnTo>
                  <a:pt x="20" y="62"/>
                </a:lnTo>
                <a:lnTo>
                  <a:pt x="35" y="55"/>
                </a:lnTo>
                <a:lnTo>
                  <a:pt x="50" y="48"/>
                </a:lnTo>
                <a:lnTo>
                  <a:pt x="65" y="41"/>
                </a:lnTo>
                <a:lnTo>
                  <a:pt x="79" y="33"/>
                </a:lnTo>
                <a:lnTo>
                  <a:pt x="93" y="25"/>
                </a:lnTo>
                <a:lnTo>
                  <a:pt x="107" y="17"/>
                </a:lnTo>
                <a:lnTo>
                  <a:pt x="120" y="7"/>
                </a:lnTo>
                <a:lnTo>
                  <a:pt x="120" y="4"/>
                </a:lnTo>
                <a:lnTo>
                  <a:pt x="119" y="2"/>
                </a:lnTo>
                <a:lnTo>
                  <a:pt x="116" y="0"/>
                </a:lnTo>
                <a:lnTo>
                  <a:pt x="114" y="0"/>
                </a:lnTo>
                <a:lnTo>
                  <a:pt x="100" y="8"/>
                </a:lnTo>
                <a:lnTo>
                  <a:pt x="86" y="15"/>
                </a:lnTo>
                <a:lnTo>
                  <a:pt x="71" y="23"/>
                </a:lnTo>
                <a:lnTo>
                  <a:pt x="57" y="31"/>
                </a:lnTo>
                <a:lnTo>
                  <a:pt x="43" y="39"/>
                </a:lnTo>
                <a:lnTo>
                  <a:pt x="30" y="46"/>
                </a:lnTo>
                <a:lnTo>
                  <a:pt x="14" y="54"/>
                </a:lnTo>
                <a:lnTo>
                  <a:pt x="0" y="60"/>
                </a:lnTo>
                <a:lnTo>
                  <a:pt x="0" y="62"/>
                </a:lnTo>
                <a:lnTo>
                  <a:pt x="1" y="65"/>
                </a:lnTo>
                <a:lnTo>
                  <a:pt x="3" y="67"/>
                </a:lnTo>
                <a:lnTo>
                  <a:pt x="6" y="68"/>
                </a:lnTo>
                <a:lnTo>
                  <a:pt x="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72"/>
          <p:cNvSpPr>
            <a:spLocks/>
          </p:cNvSpPr>
          <p:nvPr/>
        </p:nvSpPr>
        <p:spPr bwMode="auto">
          <a:xfrm>
            <a:off x="6040440" y="3822702"/>
            <a:ext cx="85725" cy="20638"/>
          </a:xfrm>
          <a:custGeom>
            <a:avLst/>
            <a:gdLst>
              <a:gd name="T0" fmla="*/ 8 w 54"/>
              <a:gd name="T1" fmla="*/ 12 h 13"/>
              <a:gd name="T2" fmla="*/ 14 w 54"/>
              <a:gd name="T3" fmla="*/ 12 h 13"/>
              <a:gd name="T4" fmla="*/ 20 w 54"/>
              <a:gd name="T5" fmla="*/ 12 h 13"/>
              <a:gd name="T6" fmla="*/ 26 w 54"/>
              <a:gd name="T7" fmla="*/ 12 h 13"/>
              <a:gd name="T8" fmla="*/ 31 w 54"/>
              <a:gd name="T9" fmla="*/ 12 h 13"/>
              <a:gd name="T10" fmla="*/ 37 w 54"/>
              <a:gd name="T11" fmla="*/ 12 h 13"/>
              <a:gd name="T12" fmla="*/ 43 w 54"/>
              <a:gd name="T13" fmla="*/ 12 h 13"/>
              <a:gd name="T14" fmla="*/ 49 w 54"/>
              <a:gd name="T15" fmla="*/ 12 h 13"/>
              <a:gd name="T16" fmla="*/ 54 w 54"/>
              <a:gd name="T17" fmla="*/ 13 h 13"/>
              <a:gd name="T18" fmla="*/ 54 w 54"/>
              <a:gd name="T19" fmla="*/ 12 h 13"/>
              <a:gd name="T20" fmla="*/ 53 w 54"/>
              <a:gd name="T21" fmla="*/ 9 h 13"/>
              <a:gd name="T22" fmla="*/ 51 w 54"/>
              <a:gd name="T23" fmla="*/ 6 h 13"/>
              <a:gd name="T24" fmla="*/ 49 w 54"/>
              <a:gd name="T25" fmla="*/ 5 h 13"/>
              <a:gd name="T26" fmla="*/ 42 w 54"/>
              <a:gd name="T27" fmla="*/ 3 h 13"/>
              <a:gd name="T28" fmla="*/ 37 w 54"/>
              <a:gd name="T29" fmla="*/ 2 h 13"/>
              <a:gd name="T30" fmla="*/ 30 w 54"/>
              <a:gd name="T31" fmla="*/ 1 h 13"/>
              <a:gd name="T32" fmla="*/ 25 w 54"/>
              <a:gd name="T33" fmla="*/ 1 h 13"/>
              <a:gd name="T34" fmla="*/ 19 w 54"/>
              <a:gd name="T35" fmla="*/ 0 h 13"/>
              <a:gd name="T36" fmla="*/ 13 w 54"/>
              <a:gd name="T37" fmla="*/ 0 h 13"/>
              <a:gd name="T38" fmla="*/ 7 w 54"/>
              <a:gd name="T39" fmla="*/ 0 h 13"/>
              <a:gd name="T40" fmla="*/ 1 w 54"/>
              <a:gd name="T41" fmla="*/ 0 h 13"/>
              <a:gd name="T42" fmla="*/ 0 w 54"/>
              <a:gd name="T43" fmla="*/ 2 h 13"/>
              <a:gd name="T44" fmla="*/ 2 w 54"/>
              <a:gd name="T45" fmla="*/ 5 h 13"/>
              <a:gd name="T46" fmla="*/ 5 w 54"/>
              <a:gd name="T47" fmla="*/ 10 h 13"/>
              <a:gd name="T48" fmla="*/ 8 w 54"/>
              <a:gd name="T49" fmla="*/ 12 h 13"/>
              <a:gd name="T50" fmla="*/ 8 w 54"/>
              <a:gd name="T5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13">
                <a:moveTo>
                  <a:pt x="8" y="12"/>
                </a:moveTo>
                <a:lnTo>
                  <a:pt x="14" y="12"/>
                </a:lnTo>
                <a:lnTo>
                  <a:pt x="20" y="12"/>
                </a:lnTo>
                <a:lnTo>
                  <a:pt x="26" y="12"/>
                </a:lnTo>
                <a:lnTo>
                  <a:pt x="31" y="12"/>
                </a:lnTo>
                <a:lnTo>
                  <a:pt x="37" y="12"/>
                </a:lnTo>
                <a:lnTo>
                  <a:pt x="43" y="12"/>
                </a:lnTo>
                <a:lnTo>
                  <a:pt x="49" y="12"/>
                </a:lnTo>
                <a:lnTo>
                  <a:pt x="54" y="13"/>
                </a:lnTo>
                <a:lnTo>
                  <a:pt x="54" y="12"/>
                </a:lnTo>
                <a:lnTo>
                  <a:pt x="53" y="9"/>
                </a:lnTo>
                <a:lnTo>
                  <a:pt x="51" y="6"/>
                </a:lnTo>
                <a:lnTo>
                  <a:pt x="49" y="5"/>
                </a:lnTo>
                <a:lnTo>
                  <a:pt x="42" y="3"/>
                </a:lnTo>
                <a:lnTo>
                  <a:pt x="37" y="2"/>
                </a:lnTo>
                <a:lnTo>
                  <a:pt x="30" y="1"/>
                </a:lnTo>
                <a:lnTo>
                  <a:pt x="25" y="1"/>
                </a:lnTo>
                <a:lnTo>
                  <a:pt x="19" y="0"/>
                </a:lnTo>
                <a:lnTo>
                  <a:pt x="13" y="0"/>
                </a:lnTo>
                <a:lnTo>
                  <a:pt x="7" y="0"/>
                </a:lnTo>
                <a:lnTo>
                  <a:pt x="1" y="0"/>
                </a:lnTo>
                <a:lnTo>
                  <a:pt x="0" y="2"/>
                </a:lnTo>
                <a:lnTo>
                  <a:pt x="2" y="5"/>
                </a:lnTo>
                <a:lnTo>
                  <a:pt x="5" y="10"/>
                </a:lnTo>
                <a:lnTo>
                  <a:pt x="8" y="12"/>
                </a:lnTo>
                <a:lnTo>
                  <a:pt x="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73"/>
          <p:cNvSpPr>
            <a:spLocks/>
          </p:cNvSpPr>
          <p:nvPr/>
        </p:nvSpPr>
        <p:spPr bwMode="auto">
          <a:xfrm>
            <a:off x="6000753" y="3502027"/>
            <a:ext cx="34925" cy="271463"/>
          </a:xfrm>
          <a:custGeom>
            <a:avLst/>
            <a:gdLst>
              <a:gd name="T0" fmla="*/ 3 w 22"/>
              <a:gd name="T1" fmla="*/ 0 h 171"/>
              <a:gd name="T2" fmla="*/ 1 w 22"/>
              <a:gd name="T3" fmla="*/ 39 h 171"/>
              <a:gd name="T4" fmla="*/ 0 w 22"/>
              <a:gd name="T5" fmla="*/ 80 h 171"/>
              <a:gd name="T6" fmla="*/ 3 w 22"/>
              <a:gd name="T7" fmla="*/ 119 h 171"/>
              <a:gd name="T8" fmla="*/ 10 w 22"/>
              <a:gd name="T9" fmla="*/ 159 h 171"/>
              <a:gd name="T10" fmla="*/ 12 w 22"/>
              <a:gd name="T11" fmla="*/ 163 h 171"/>
              <a:gd name="T12" fmla="*/ 17 w 22"/>
              <a:gd name="T13" fmla="*/ 168 h 171"/>
              <a:gd name="T14" fmla="*/ 20 w 22"/>
              <a:gd name="T15" fmla="*/ 171 h 171"/>
              <a:gd name="T16" fmla="*/ 22 w 22"/>
              <a:gd name="T17" fmla="*/ 169 h 171"/>
              <a:gd name="T18" fmla="*/ 20 w 22"/>
              <a:gd name="T19" fmla="*/ 130 h 171"/>
              <a:gd name="T20" fmla="*/ 18 w 22"/>
              <a:gd name="T21" fmla="*/ 91 h 171"/>
              <a:gd name="T22" fmla="*/ 17 w 22"/>
              <a:gd name="T23" fmla="*/ 52 h 171"/>
              <a:gd name="T24" fmla="*/ 16 w 22"/>
              <a:gd name="T25" fmla="*/ 13 h 171"/>
              <a:gd name="T26" fmla="*/ 14 w 22"/>
              <a:gd name="T27" fmla="*/ 9 h 171"/>
              <a:gd name="T28" fmla="*/ 9 w 22"/>
              <a:gd name="T29" fmla="*/ 3 h 171"/>
              <a:gd name="T30" fmla="*/ 5 w 22"/>
              <a:gd name="T31" fmla="*/ 0 h 171"/>
              <a:gd name="T32" fmla="*/ 3 w 22"/>
              <a:gd name="T33" fmla="*/ 0 h 171"/>
              <a:gd name="T34" fmla="*/ 3 w 22"/>
              <a:gd name="T3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71">
                <a:moveTo>
                  <a:pt x="3" y="0"/>
                </a:moveTo>
                <a:lnTo>
                  <a:pt x="1" y="39"/>
                </a:lnTo>
                <a:lnTo>
                  <a:pt x="0" y="80"/>
                </a:lnTo>
                <a:lnTo>
                  <a:pt x="3" y="119"/>
                </a:lnTo>
                <a:lnTo>
                  <a:pt x="10" y="159"/>
                </a:lnTo>
                <a:lnTo>
                  <a:pt x="12" y="163"/>
                </a:lnTo>
                <a:lnTo>
                  <a:pt x="17" y="168"/>
                </a:lnTo>
                <a:lnTo>
                  <a:pt x="20" y="171"/>
                </a:lnTo>
                <a:lnTo>
                  <a:pt x="22" y="169"/>
                </a:lnTo>
                <a:lnTo>
                  <a:pt x="20" y="130"/>
                </a:lnTo>
                <a:lnTo>
                  <a:pt x="18" y="91"/>
                </a:lnTo>
                <a:lnTo>
                  <a:pt x="17" y="52"/>
                </a:lnTo>
                <a:lnTo>
                  <a:pt x="16" y="13"/>
                </a:lnTo>
                <a:lnTo>
                  <a:pt x="14" y="9"/>
                </a:lnTo>
                <a:lnTo>
                  <a:pt x="9" y="3"/>
                </a:lnTo>
                <a:lnTo>
                  <a:pt x="5" y="0"/>
                </a:lnTo>
                <a:lnTo>
                  <a:pt x="3"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74"/>
          <p:cNvSpPr>
            <a:spLocks/>
          </p:cNvSpPr>
          <p:nvPr/>
        </p:nvSpPr>
        <p:spPr bwMode="auto">
          <a:xfrm>
            <a:off x="6835778" y="3246440"/>
            <a:ext cx="444500" cy="276225"/>
          </a:xfrm>
          <a:custGeom>
            <a:avLst/>
            <a:gdLst>
              <a:gd name="T0" fmla="*/ 256 w 280"/>
              <a:gd name="T1" fmla="*/ 5 h 174"/>
              <a:gd name="T2" fmla="*/ 253 w 280"/>
              <a:gd name="T3" fmla="*/ 26 h 174"/>
              <a:gd name="T4" fmla="*/ 246 w 280"/>
              <a:gd name="T5" fmla="*/ 45 h 174"/>
              <a:gd name="T6" fmla="*/ 236 w 280"/>
              <a:gd name="T7" fmla="*/ 66 h 174"/>
              <a:gd name="T8" fmla="*/ 223 w 280"/>
              <a:gd name="T9" fmla="*/ 85 h 174"/>
              <a:gd name="T10" fmla="*/ 208 w 280"/>
              <a:gd name="T11" fmla="*/ 101 h 174"/>
              <a:gd name="T12" fmla="*/ 191 w 280"/>
              <a:gd name="T13" fmla="*/ 117 h 174"/>
              <a:gd name="T14" fmla="*/ 174 w 280"/>
              <a:gd name="T15" fmla="*/ 129 h 174"/>
              <a:gd name="T16" fmla="*/ 155 w 280"/>
              <a:gd name="T17" fmla="*/ 139 h 174"/>
              <a:gd name="T18" fmla="*/ 136 w 280"/>
              <a:gd name="T19" fmla="*/ 144 h 174"/>
              <a:gd name="T20" fmla="*/ 118 w 280"/>
              <a:gd name="T21" fmla="*/ 144 h 174"/>
              <a:gd name="T22" fmla="*/ 99 w 280"/>
              <a:gd name="T23" fmla="*/ 142 h 174"/>
              <a:gd name="T24" fmla="*/ 80 w 280"/>
              <a:gd name="T25" fmla="*/ 138 h 174"/>
              <a:gd name="T26" fmla="*/ 62 w 280"/>
              <a:gd name="T27" fmla="*/ 132 h 174"/>
              <a:gd name="T28" fmla="*/ 43 w 280"/>
              <a:gd name="T29" fmla="*/ 127 h 174"/>
              <a:gd name="T30" fmla="*/ 24 w 280"/>
              <a:gd name="T31" fmla="*/ 122 h 174"/>
              <a:gd name="T32" fmla="*/ 6 w 280"/>
              <a:gd name="T33" fmla="*/ 120 h 174"/>
              <a:gd name="T34" fmla="*/ 0 w 280"/>
              <a:gd name="T35" fmla="*/ 123 h 174"/>
              <a:gd name="T36" fmla="*/ 3 w 280"/>
              <a:gd name="T37" fmla="*/ 131 h 174"/>
              <a:gd name="T38" fmla="*/ 9 w 280"/>
              <a:gd name="T39" fmla="*/ 140 h 174"/>
              <a:gd name="T40" fmla="*/ 15 w 280"/>
              <a:gd name="T41" fmla="*/ 144 h 174"/>
              <a:gd name="T42" fmla="*/ 34 w 280"/>
              <a:gd name="T43" fmla="*/ 154 h 174"/>
              <a:gd name="T44" fmla="*/ 55 w 280"/>
              <a:gd name="T45" fmla="*/ 162 h 174"/>
              <a:gd name="T46" fmla="*/ 77 w 280"/>
              <a:gd name="T47" fmla="*/ 168 h 174"/>
              <a:gd name="T48" fmla="*/ 100 w 280"/>
              <a:gd name="T49" fmla="*/ 172 h 174"/>
              <a:gd name="T50" fmla="*/ 123 w 280"/>
              <a:gd name="T51" fmla="*/ 174 h 174"/>
              <a:gd name="T52" fmla="*/ 146 w 280"/>
              <a:gd name="T53" fmla="*/ 173 h 174"/>
              <a:gd name="T54" fmla="*/ 168 w 280"/>
              <a:gd name="T55" fmla="*/ 168 h 174"/>
              <a:gd name="T56" fmla="*/ 189 w 280"/>
              <a:gd name="T57" fmla="*/ 162 h 174"/>
              <a:gd name="T58" fmla="*/ 208 w 280"/>
              <a:gd name="T59" fmla="*/ 152 h 174"/>
              <a:gd name="T60" fmla="*/ 224 w 280"/>
              <a:gd name="T61" fmla="*/ 139 h 174"/>
              <a:gd name="T62" fmla="*/ 240 w 280"/>
              <a:gd name="T63" fmla="*/ 121 h 174"/>
              <a:gd name="T64" fmla="*/ 254 w 280"/>
              <a:gd name="T65" fmla="*/ 103 h 174"/>
              <a:gd name="T66" fmla="*/ 265 w 280"/>
              <a:gd name="T67" fmla="*/ 83 h 174"/>
              <a:gd name="T68" fmla="*/ 274 w 280"/>
              <a:gd name="T69" fmla="*/ 62 h 174"/>
              <a:gd name="T70" fmla="*/ 278 w 280"/>
              <a:gd name="T71" fmla="*/ 41 h 174"/>
              <a:gd name="T72" fmla="*/ 280 w 280"/>
              <a:gd name="T73" fmla="*/ 20 h 174"/>
              <a:gd name="T74" fmla="*/ 277 w 280"/>
              <a:gd name="T75" fmla="*/ 13 h 174"/>
              <a:gd name="T76" fmla="*/ 268 w 280"/>
              <a:gd name="T77" fmla="*/ 4 h 174"/>
              <a:gd name="T78" fmla="*/ 259 w 280"/>
              <a:gd name="T79" fmla="*/ 0 h 174"/>
              <a:gd name="T80" fmla="*/ 256 w 280"/>
              <a:gd name="T81" fmla="*/ 5 h 174"/>
              <a:gd name="T82" fmla="*/ 256 w 280"/>
              <a:gd name="T83" fmla="*/ 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 h="174">
                <a:moveTo>
                  <a:pt x="256" y="5"/>
                </a:moveTo>
                <a:lnTo>
                  <a:pt x="253" y="26"/>
                </a:lnTo>
                <a:lnTo>
                  <a:pt x="246" y="45"/>
                </a:lnTo>
                <a:lnTo>
                  <a:pt x="236" y="66"/>
                </a:lnTo>
                <a:lnTo>
                  <a:pt x="223" y="85"/>
                </a:lnTo>
                <a:lnTo>
                  <a:pt x="208" y="101"/>
                </a:lnTo>
                <a:lnTo>
                  <a:pt x="191" y="117"/>
                </a:lnTo>
                <a:lnTo>
                  <a:pt x="174" y="129"/>
                </a:lnTo>
                <a:lnTo>
                  <a:pt x="155" y="139"/>
                </a:lnTo>
                <a:lnTo>
                  <a:pt x="136" y="144"/>
                </a:lnTo>
                <a:lnTo>
                  <a:pt x="118" y="144"/>
                </a:lnTo>
                <a:lnTo>
                  <a:pt x="99" y="142"/>
                </a:lnTo>
                <a:lnTo>
                  <a:pt x="80" y="138"/>
                </a:lnTo>
                <a:lnTo>
                  <a:pt x="62" y="132"/>
                </a:lnTo>
                <a:lnTo>
                  <a:pt x="43" y="127"/>
                </a:lnTo>
                <a:lnTo>
                  <a:pt x="24" y="122"/>
                </a:lnTo>
                <a:lnTo>
                  <a:pt x="6" y="120"/>
                </a:lnTo>
                <a:lnTo>
                  <a:pt x="0" y="123"/>
                </a:lnTo>
                <a:lnTo>
                  <a:pt x="3" y="131"/>
                </a:lnTo>
                <a:lnTo>
                  <a:pt x="9" y="140"/>
                </a:lnTo>
                <a:lnTo>
                  <a:pt x="15" y="144"/>
                </a:lnTo>
                <a:lnTo>
                  <a:pt x="34" y="154"/>
                </a:lnTo>
                <a:lnTo>
                  <a:pt x="55" y="162"/>
                </a:lnTo>
                <a:lnTo>
                  <a:pt x="77" y="168"/>
                </a:lnTo>
                <a:lnTo>
                  <a:pt x="100" y="172"/>
                </a:lnTo>
                <a:lnTo>
                  <a:pt x="123" y="174"/>
                </a:lnTo>
                <a:lnTo>
                  <a:pt x="146" y="173"/>
                </a:lnTo>
                <a:lnTo>
                  <a:pt x="168" y="168"/>
                </a:lnTo>
                <a:lnTo>
                  <a:pt x="189" y="162"/>
                </a:lnTo>
                <a:lnTo>
                  <a:pt x="208" y="152"/>
                </a:lnTo>
                <a:lnTo>
                  <a:pt x="224" y="139"/>
                </a:lnTo>
                <a:lnTo>
                  <a:pt x="240" y="121"/>
                </a:lnTo>
                <a:lnTo>
                  <a:pt x="254" y="103"/>
                </a:lnTo>
                <a:lnTo>
                  <a:pt x="265" y="83"/>
                </a:lnTo>
                <a:lnTo>
                  <a:pt x="274" y="62"/>
                </a:lnTo>
                <a:lnTo>
                  <a:pt x="278" y="41"/>
                </a:lnTo>
                <a:lnTo>
                  <a:pt x="280" y="20"/>
                </a:lnTo>
                <a:lnTo>
                  <a:pt x="277" y="13"/>
                </a:lnTo>
                <a:lnTo>
                  <a:pt x="268" y="4"/>
                </a:lnTo>
                <a:lnTo>
                  <a:pt x="259" y="0"/>
                </a:lnTo>
                <a:lnTo>
                  <a:pt x="256" y="5"/>
                </a:lnTo>
                <a:lnTo>
                  <a:pt x="25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75"/>
          <p:cNvSpPr>
            <a:spLocks/>
          </p:cNvSpPr>
          <p:nvPr/>
        </p:nvSpPr>
        <p:spPr bwMode="auto">
          <a:xfrm>
            <a:off x="6943728" y="3252790"/>
            <a:ext cx="68263" cy="106363"/>
          </a:xfrm>
          <a:custGeom>
            <a:avLst/>
            <a:gdLst>
              <a:gd name="T0" fmla="*/ 0 w 43"/>
              <a:gd name="T1" fmla="*/ 4 h 67"/>
              <a:gd name="T2" fmla="*/ 3 w 43"/>
              <a:gd name="T3" fmla="*/ 13 h 67"/>
              <a:gd name="T4" fmla="*/ 6 w 43"/>
              <a:gd name="T5" fmla="*/ 21 h 67"/>
              <a:gd name="T6" fmla="*/ 9 w 43"/>
              <a:gd name="T7" fmla="*/ 29 h 67"/>
              <a:gd name="T8" fmla="*/ 14 w 43"/>
              <a:gd name="T9" fmla="*/ 37 h 67"/>
              <a:gd name="T10" fmla="*/ 18 w 43"/>
              <a:gd name="T11" fmla="*/ 44 h 67"/>
              <a:gd name="T12" fmla="*/ 23 w 43"/>
              <a:gd name="T13" fmla="*/ 51 h 67"/>
              <a:gd name="T14" fmla="*/ 29 w 43"/>
              <a:gd name="T15" fmla="*/ 58 h 67"/>
              <a:gd name="T16" fmla="*/ 34 w 43"/>
              <a:gd name="T17" fmla="*/ 63 h 67"/>
              <a:gd name="T18" fmla="*/ 38 w 43"/>
              <a:gd name="T19" fmla="*/ 67 h 67"/>
              <a:gd name="T20" fmla="*/ 41 w 43"/>
              <a:gd name="T21" fmla="*/ 67 h 67"/>
              <a:gd name="T22" fmla="*/ 43 w 43"/>
              <a:gd name="T23" fmla="*/ 66 h 67"/>
              <a:gd name="T24" fmla="*/ 42 w 43"/>
              <a:gd name="T25" fmla="*/ 61 h 67"/>
              <a:gd name="T26" fmla="*/ 37 w 43"/>
              <a:gd name="T27" fmla="*/ 51 h 67"/>
              <a:gd name="T28" fmla="*/ 31 w 43"/>
              <a:gd name="T29" fmla="*/ 40 h 67"/>
              <a:gd name="T30" fmla="*/ 27 w 43"/>
              <a:gd name="T31" fmla="*/ 30 h 67"/>
              <a:gd name="T32" fmla="*/ 23 w 43"/>
              <a:gd name="T33" fmla="*/ 20 h 67"/>
              <a:gd name="T34" fmla="*/ 21 w 43"/>
              <a:gd name="T35" fmla="*/ 15 h 67"/>
              <a:gd name="T36" fmla="*/ 19 w 43"/>
              <a:gd name="T37" fmla="*/ 10 h 67"/>
              <a:gd name="T38" fmla="*/ 15 w 43"/>
              <a:gd name="T39" fmla="*/ 6 h 67"/>
              <a:gd name="T40" fmla="*/ 10 w 43"/>
              <a:gd name="T41" fmla="*/ 3 h 67"/>
              <a:gd name="T42" fmla="*/ 8 w 43"/>
              <a:gd name="T43" fmla="*/ 1 h 67"/>
              <a:gd name="T44" fmla="*/ 4 w 43"/>
              <a:gd name="T45" fmla="*/ 0 h 67"/>
              <a:gd name="T46" fmla="*/ 2 w 43"/>
              <a:gd name="T47" fmla="*/ 1 h 67"/>
              <a:gd name="T48" fmla="*/ 0 w 43"/>
              <a:gd name="T49" fmla="*/ 4 h 67"/>
              <a:gd name="T50" fmla="*/ 0 w 43"/>
              <a:gd name="T51" fmla="*/ 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67">
                <a:moveTo>
                  <a:pt x="0" y="4"/>
                </a:moveTo>
                <a:lnTo>
                  <a:pt x="3" y="13"/>
                </a:lnTo>
                <a:lnTo>
                  <a:pt x="6" y="21"/>
                </a:lnTo>
                <a:lnTo>
                  <a:pt x="9" y="29"/>
                </a:lnTo>
                <a:lnTo>
                  <a:pt x="14" y="37"/>
                </a:lnTo>
                <a:lnTo>
                  <a:pt x="18" y="44"/>
                </a:lnTo>
                <a:lnTo>
                  <a:pt x="23" y="51"/>
                </a:lnTo>
                <a:lnTo>
                  <a:pt x="29" y="58"/>
                </a:lnTo>
                <a:lnTo>
                  <a:pt x="34" y="63"/>
                </a:lnTo>
                <a:lnTo>
                  <a:pt x="38" y="67"/>
                </a:lnTo>
                <a:lnTo>
                  <a:pt x="41" y="67"/>
                </a:lnTo>
                <a:lnTo>
                  <a:pt x="43" y="66"/>
                </a:lnTo>
                <a:lnTo>
                  <a:pt x="42" y="61"/>
                </a:lnTo>
                <a:lnTo>
                  <a:pt x="37" y="51"/>
                </a:lnTo>
                <a:lnTo>
                  <a:pt x="31" y="40"/>
                </a:lnTo>
                <a:lnTo>
                  <a:pt x="27" y="30"/>
                </a:lnTo>
                <a:lnTo>
                  <a:pt x="23" y="20"/>
                </a:lnTo>
                <a:lnTo>
                  <a:pt x="21" y="15"/>
                </a:lnTo>
                <a:lnTo>
                  <a:pt x="19" y="10"/>
                </a:lnTo>
                <a:lnTo>
                  <a:pt x="15" y="6"/>
                </a:lnTo>
                <a:lnTo>
                  <a:pt x="10" y="3"/>
                </a:lnTo>
                <a:lnTo>
                  <a:pt x="8" y="1"/>
                </a:lnTo>
                <a:lnTo>
                  <a:pt x="4" y="0"/>
                </a:lnTo>
                <a:lnTo>
                  <a:pt x="2" y="1"/>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76"/>
          <p:cNvSpPr>
            <a:spLocks/>
          </p:cNvSpPr>
          <p:nvPr/>
        </p:nvSpPr>
        <p:spPr bwMode="auto">
          <a:xfrm>
            <a:off x="6330953" y="2200277"/>
            <a:ext cx="44450" cy="82550"/>
          </a:xfrm>
          <a:custGeom>
            <a:avLst/>
            <a:gdLst>
              <a:gd name="T0" fmla="*/ 1 w 28"/>
              <a:gd name="T1" fmla="*/ 3 h 52"/>
              <a:gd name="T2" fmla="*/ 6 w 28"/>
              <a:gd name="T3" fmla="*/ 14 h 52"/>
              <a:gd name="T4" fmla="*/ 12 w 28"/>
              <a:gd name="T5" fmla="*/ 25 h 52"/>
              <a:gd name="T6" fmla="*/ 16 w 28"/>
              <a:gd name="T7" fmla="*/ 37 h 52"/>
              <a:gd name="T8" fmla="*/ 23 w 28"/>
              <a:gd name="T9" fmla="*/ 48 h 52"/>
              <a:gd name="T10" fmla="*/ 24 w 28"/>
              <a:gd name="T11" fmla="*/ 49 h 52"/>
              <a:gd name="T12" fmla="*/ 27 w 28"/>
              <a:gd name="T13" fmla="*/ 51 h 52"/>
              <a:gd name="T14" fmla="*/ 28 w 28"/>
              <a:gd name="T15" fmla="*/ 52 h 52"/>
              <a:gd name="T16" fmla="*/ 28 w 28"/>
              <a:gd name="T17" fmla="*/ 50 h 52"/>
              <a:gd name="T18" fmla="*/ 24 w 28"/>
              <a:gd name="T19" fmla="*/ 39 h 52"/>
              <a:gd name="T20" fmla="*/ 19 w 28"/>
              <a:gd name="T21" fmla="*/ 28 h 52"/>
              <a:gd name="T22" fmla="*/ 14 w 28"/>
              <a:gd name="T23" fmla="*/ 17 h 52"/>
              <a:gd name="T24" fmla="*/ 9 w 28"/>
              <a:gd name="T25" fmla="*/ 6 h 52"/>
              <a:gd name="T26" fmla="*/ 6 w 28"/>
              <a:gd name="T27" fmla="*/ 3 h 52"/>
              <a:gd name="T28" fmla="*/ 3 w 28"/>
              <a:gd name="T29" fmla="*/ 0 h 52"/>
              <a:gd name="T30" fmla="*/ 0 w 28"/>
              <a:gd name="T31" fmla="*/ 0 h 52"/>
              <a:gd name="T32" fmla="*/ 1 w 28"/>
              <a:gd name="T33" fmla="*/ 3 h 52"/>
              <a:gd name="T34" fmla="*/ 1 w 28"/>
              <a:gd name="T35"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52">
                <a:moveTo>
                  <a:pt x="1" y="3"/>
                </a:moveTo>
                <a:lnTo>
                  <a:pt x="6" y="14"/>
                </a:lnTo>
                <a:lnTo>
                  <a:pt x="12" y="25"/>
                </a:lnTo>
                <a:lnTo>
                  <a:pt x="16" y="37"/>
                </a:lnTo>
                <a:lnTo>
                  <a:pt x="23" y="48"/>
                </a:lnTo>
                <a:lnTo>
                  <a:pt x="24" y="49"/>
                </a:lnTo>
                <a:lnTo>
                  <a:pt x="27" y="51"/>
                </a:lnTo>
                <a:lnTo>
                  <a:pt x="28" y="52"/>
                </a:lnTo>
                <a:lnTo>
                  <a:pt x="28" y="50"/>
                </a:lnTo>
                <a:lnTo>
                  <a:pt x="24" y="39"/>
                </a:lnTo>
                <a:lnTo>
                  <a:pt x="19" y="28"/>
                </a:lnTo>
                <a:lnTo>
                  <a:pt x="14" y="17"/>
                </a:lnTo>
                <a:lnTo>
                  <a:pt x="9" y="6"/>
                </a:lnTo>
                <a:lnTo>
                  <a:pt x="6" y="3"/>
                </a:lnTo>
                <a:lnTo>
                  <a:pt x="3" y="0"/>
                </a:lnTo>
                <a:lnTo>
                  <a:pt x="0" y="0"/>
                </a:lnTo>
                <a:lnTo>
                  <a:pt x="1" y="3"/>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77"/>
          <p:cNvSpPr>
            <a:spLocks/>
          </p:cNvSpPr>
          <p:nvPr/>
        </p:nvSpPr>
        <p:spPr bwMode="auto">
          <a:xfrm>
            <a:off x="6378578" y="2259014"/>
            <a:ext cx="111125" cy="49213"/>
          </a:xfrm>
          <a:custGeom>
            <a:avLst/>
            <a:gdLst>
              <a:gd name="T0" fmla="*/ 11 w 70"/>
              <a:gd name="T1" fmla="*/ 31 h 31"/>
              <a:gd name="T2" fmla="*/ 17 w 70"/>
              <a:gd name="T3" fmla="*/ 26 h 31"/>
              <a:gd name="T4" fmla="*/ 25 w 70"/>
              <a:gd name="T5" fmla="*/ 23 h 31"/>
              <a:gd name="T6" fmla="*/ 32 w 70"/>
              <a:gd name="T7" fmla="*/ 21 h 31"/>
              <a:gd name="T8" fmla="*/ 40 w 70"/>
              <a:gd name="T9" fmla="*/ 19 h 31"/>
              <a:gd name="T10" fmla="*/ 48 w 70"/>
              <a:gd name="T11" fmla="*/ 17 h 31"/>
              <a:gd name="T12" fmla="*/ 56 w 70"/>
              <a:gd name="T13" fmla="*/ 16 h 31"/>
              <a:gd name="T14" fmla="*/ 63 w 70"/>
              <a:gd name="T15" fmla="*/ 15 h 31"/>
              <a:gd name="T16" fmla="*/ 70 w 70"/>
              <a:gd name="T17" fmla="*/ 13 h 31"/>
              <a:gd name="T18" fmla="*/ 70 w 70"/>
              <a:gd name="T19" fmla="*/ 11 h 31"/>
              <a:gd name="T20" fmla="*/ 68 w 70"/>
              <a:gd name="T21" fmla="*/ 8 h 31"/>
              <a:gd name="T22" fmla="*/ 64 w 70"/>
              <a:gd name="T23" fmla="*/ 3 h 31"/>
              <a:gd name="T24" fmla="*/ 62 w 70"/>
              <a:gd name="T25" fmla="*/ 2 h 31"/>
              <a:gd name="T26" fmla="*/ 54 w 70"/>
              <a:gd name="T27" fmla="*/ 1 h 31"/>
              <a:gd name="T28" fmla="*/ 46 w 70"/>
              <a:gd name="T29" fmla="*/ 0 h 31"/>
              <a:gd name="T30" fmla="*/ 38 w 70"/>
              <a:gd name="T31" fmla="*/ 1 h 31"/>
              <a:gd name="T32" fmla="*/ 29 w 70"/>
              <a:gd name="T33" fmla="*/ 3 h 31"/>
              <a:gd name="T34" fmla="*/ 21 w 70"/>
              <a:gd name="T35" fmla="*/ 5 h 31"/>
              <a:gd name="T36" fmla="*/ 14 w 70"/>
              <a:gd name="T37" fmla="*/ 9 h 31"/>
              <a:gd name="T38" fmla="*/ 6 w 70"/>
              <a:gd name="T39" fmla="*/ 13 h 31"/>
              <a:gd name="T40" fmla="*/ 0 w 70"/>
              <a:gd name="T41" fmla="*/ 17 h 31"/>
              <a:gd name="T42" fmla="*/ 0 w 70"/>
              <a:gd name="T43" fmla="*/ 21 h 31"/>
              <a:gd name="T44" fmla="*/ 3 w 70"/>
              <a:gd name="T45" fmla="*/ 26 h 31"/>
              <a:gd name="T46" fmla="*/ 7 w 70"/>
              <a:gd name="T47" fmla="*/ 30 h 31"/>
              <a:gd name="T48" fmla="*/ 11 w 70"/>
              <a:gd name="T49" fmla="*/ 31 h 31"/>
              <a:gd name="T50" fmla="*/ 11 w 70"/>
              <a:gd name="T5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1">
                <a:moveTo>
                  <a:pt x="11" y="31"/>
                </a:moveTo>
                <a:lnTo>
                  <a:pt x="17" y="26"/>
                </a:lnTo>
                <a:lnTo>
                  <a:pt x="25" y="23"/>
                </a:lnTo>
                <a:lnTo>
                  <a:pt x="32" y="21"/>
                </a:lnTo>
                <a:lnTo>
                  <a:pt x="40" y="19"/>
                </a:lnTo>
                <a:lnTo>
                  <a:pt x="48" y="17"/>
                </a:lnTo>
                <a:lnTo>
                  <a:pt x="56" y="16"/>
                </a:lnTo>
                <a:lnTo>
                  <a:pt x="63" y="15"/>
                </a:lnTo>
                <a:lnTo>
                  <a:pt x="70" y="13"/>
                </a:lnTo>
                <a:lnTo>
                  <a:pt x="70" y="11"/>
                </a:lnTo>
                <a:lnTo>
                  <a:pt x="68" y="8"/>
                </a:lnTo>
                <a:lnTo>
                  <a:pt x="64" y="3"/>
                </a:lnTo>
                <a:lnTo>
                  <a:pt x="62" y="2"/>
                </a:lnTo>
                <a:lnTo>
                  <a:pt x="54" y="1"/>
                </a:lnTo>
                <a:lnTo>
                  <a:pt x="46" y="0"/>
                </a:lnTo>
                <a:lnTo>
                  <a:pt x="38" y="1"/>
                </a:lnTo>
                <a:lnTo>
                  <a:pt x="29" y="3"/>
                </a:lnTo>
                <a:lnTo>
                  <a:pt x="21" y="5"/>
                </a:lnTo>
                <a:lnTo>
                  <a:pt x="14" y="9"/>
                </a:lnTo>
                <a:lnTo>
                  <a:pt x="6" y="13"/>
                </a:lnTo>
                <a:lnTo>
                  <a:pt x="0" y="17"/>
                </a:lnTo>
                <a:lnTo>
                  <a:pt x="0" y="21"/>
                </a:lnTo>
                <a:lnTo>
                  <a:pt x="3" y="26"/>
                </a:lnTo>
                <a:lnTo>
                  <a:pt x="7" y="30"/>
                </a:lnTo>
                <a:lnTo>
                  <a:pt x="11" y="31"/>
                </a:lnTo>
                <a:lnTo>
                  <a:pt x="11"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78"/>
          <p:cNvSpPr>
            <a:spLocks/>
          </p:cNvSpPr>
          <p:nvPr/>
        </p:nvSpPr>
        <p:spPr bwMode="auto">
          <a:xfrm>
            <a:off x="6616703" y="1168402"/>
            <a:ext cx="357188" cy="454025"/>
          </a:xfrm>
          <a:custGeom>
            <a:avLst/>
            <a:gdLst>
              <a:gd name="T0" fmla="*/ 31 w 225"/>
              <a:gd name="T1" fmla="*/ 113 h 286"/>
              <a:gd name="T2" fmla="*/ 51 w 225"/>
              <a:gd name="T3" fmla="*/ 92 h 286"/>
              <a:gd name="T4" fmla="*/ 73 w 225"/>
              <a:gd name="T5" fmla="*/ 73 h 286"/>
              <a:gd name="T6" fmla="*/ 97 w 225"/>
              <a:gd name="T7" fmla="*/ 55 h 286"/>
              <a:gd name="T8" fmla="*/ 116 w 225"/>
              <a:gd name="T9" fmla="*/ 43 h 286"/>
              <a:gd name="T10" fmla="*/ 129 w 225"/>
              <a:gd name="T11" fmla="*/ 36 h 286"/>
              <a:gd name="T12" fmla="*/ 142 w 225"/>
              <a:gd name="T13" fmla="*/ 31 h 286"/>
              <a:gd name="T14" fmla="*/ 156 w 225"/>
              <a:gd name="T15" fmla="*/ 28 h 286"/>
              <a:gd name="T16" fmla="*/ 176 w 225"/>
              <a:gd name="T17" fmla="*/ 28 h 286"/>
              <a:gd name="T18" fmla="*/ 191 w 225"/>
              <a:gd name="T19" fmla="*/ 44 h 286"/>
              <a:gd name="T20" fmla="*/ 196 w 225"/>
              <a:gd name="T21" fmla="*/ 70 h 286"/>
              <a:gd name="T22" fmla="*/ 195 w 225"/>
              <a:gd name="T23" fmla="*/ 97 h 286"/>
              <a:gd name="T24" fmla="*/ 181 w 225"/>
              <a:gd name="T25" fmla="*/ 133 h 286"/>
              <a:gd name="T26" fmla="*/ 136 w 225"/>
              <a:gd name="T27" fmla="*/ 169 h 286"/>
              <a:gd name="T28" fmla="*/ 84 w 225"/>
              <a:gd name="T29" fmla="*/ 198 h 286"/>
              <a:gd name="T30" fmla="*/ 45 w 225"/>
              <a:gd name="T31" fmla="*/ 235 h 286"/>
              <a:gd name="T32" fmla="*/ 43 w 225"/>
              <a:gd name="T33" fmla="*/ 271 h 286"/>
              <a:gd name="T34" fmla="*/ 58 w 225"/>
              <a:gd name="T35" fmla="*/ 286 h 286"/>
              <a:gd name="T36" fmla="*/ 74 w 225"/>
              <a:gd name="T37" fmla="*/ 266 h 286"/>
              <a:gd name="T38" fmla="*/ 100 w 225"/>
              <a:gd name="T39" fmla="*/ 239 h 286"/>
              <a:gd name="T40" fmla="*/ 131 w 225"/>
              <a:gd name="T41" fmla="*/ 219 h 286"/>
              <a:gd name="T42" fmla="*/ 163 w 225"/>
              <a:gd name="T43" fmla="*/ 200 h 286"/>
              <a:gd name="T44" fmla="*/ 196 w 225"/>
              <a:gd name="T45" fmla="*/ 177 h 286"/>
              <a:gd name="T46" fmla="*/ 218 w 225"/>
              <a:gd name="T47" fmla="*/ 143 h 286"/>
              <a:gd name="T48" fmla="*/ 225 w 225"/>
              <a:gd name="T49" fmla="*/ 106 h 286"/>
              <a:gd name="T50" fmla="*/ 221 w 225"/>
              <a:gd name="T51" fmla="*/ 65 h 286"/>
              <a:gd name="T52" fmla="*/ 203 w 225"/>
              <a:gd name="T53" fmla="*/ 28 h 286"/>
              <a:gd name="T54" fmla="*/ 179 w 225"/>
              <a:gd name="T55" fmla="*/ 6 h 286"/>
              <a:gd name="T56" fmla="*/ 151 w 225"/>
              <a:gd name="T57" fmla="*/ 0 h 286"/>
              <a:gd name="T58" fmla="*/ 120 w 225"/>
              <a:gd name="T59" fmla="*/ 7 h 286"/>
              <a:gd name="T60" fmla="*/ 88 w 225"/>
              <a:gd name="T61" fmla="*/ 22 h 286"/>
              <a:gd name="T62" fmla="*/ 58 w 225"/>
              <a:gd name="T63" fmla="*/ 43 h 286"/>
              <a:gd name="T64" fmla="*/ 31 w 225"/>
              <a:gd name="T65" fmla="*/ 68 h 286"/>
              <a:gd name="T66" fmla="*/ 9 w 225"/>
              <a:gd name="T67" fmla="*/ 91 h 286"/>
              <a:gd name="T68" fmla="*/ 0 w 225"/>
              <a:gd name="T69" fmla="*/ 110 h 286"/>
              <a:gd name="T70" fmla="*/ 14 w 225"/>
              <a:gd name="T71" fmla="*/ 124 h 286"/>
              <a:gd name="T72" fmla="*/ 21 w 225"/>
              <a:gd name="T73" fmla="*/ 12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286">
                <a:moveTo>
                  <a:pt x="21" y="124"/>
                </a:moveTo>
                <a:lnTo>
                  <a:pt x="31" y="113"/>
                </a:lnTo>
                <a:lnTo>
                  <a:pt x="41" y="102"/>
                </a:lnTo>
                <a:lnTo>
                  <a:pt x="51" y="92"/>
                </a:lnTo>
                <a:lnTo>
                  <a:pt x="62" y="82"/>
                </a:lnTo>
                <a:lnTo>
                  <a:pt x="73" y="73"/>
                </a:lnTo>
                <a:lnTo>
                  <a:pt x="85" y="64"/>
                </a:lnTo>
                <a:lnTo>
                  <a:pt x="97" y="55"/>
                </a:lnTo>
                <a:lnTo>
                  <a:pt x="109" y="47"/>
                </a:lnTo>
                <a:lnTo>
                  <a:pt x="116" y="43"/>
                </a:lnTo>
                <a:lnTo>
                  <a:pt x="122" y="40"/>
                </a:lnTo>
                <a:lnTo>
                  <a:pt x="129" y="36"/>
                </a:lnTo>
                <a:lnTo>
                  <a:pt x="135" y="33"/>
                </a:lnTo>
                <a:lnTo>
                  <a:pt x="142" y="31"/>
                </a:lnTo>
                <a:lnTo>
                  <a:pt x="150" y="29"/>
                </a:lnTo>
                <a:lnTo>
                  <a:pt x="156" y="28"/>
                </a:lnTo>
                <a:lnTo>
                  <a:pt x="164" y="26"/>
                </a:lnTo>
                <a:lnTo>
                  <a:pt x="176" y="28"/>
                </a:lnTo>
                <a:lnTo>
                  <a:pt x="185" y="34"/>
                </a:lnTo>
                <a:lnTo>
                  <a:pt x="191" y="44"/>
                </a:lnTo>
                <a:lnTo>
                  <a:pt x="195" y="56"/>
                </a:lnTo>
                <a:lnTo>
                  <a:pt x="196" y="70"/>
                </a:lnTo>
                <a:lnTo>
                  <a:pt x="196" y="84"/>
                </a:lnTo>
                <a:lnTo>
                  <a:pt x="195" y="97"/>
                </a:lnTo>
                <a:lnTo>
                  <a:pt x="193" y="107"/>
                </a:lnTo>
                <a:lnTo>
                  <a:pt x="181" y="133"/>
                </a:lnTo>
                <a:lnTo>
                  <a:pt x="162" y="153"/>
                </a:lnTo>
                <a:lnTo>
                  <a:pt x="136" y="169"/>
                </a:lnTo>
                <a:lnTo>
                  <a:pt x="110" y="183"/>
                </a:lnTo>
                <a:lnTo>
                  <a:pt x="84" y="198"/>
                </a:lnTo>
                <a:lnTo>
                  <a:pt x="61" y="214"/>
                </a:lnTo>
                <a:lnTo>
                  <a:pt x="45" y="235"/>
                </a:lnTo>
                <a:lnTo>
                  <a:pt x="40" y="264"/>
                </a:lnTo>
                <a:lnTo>
                  <a:pt x="43" y="271"/>
                </a:lnTo>
                <a:lnTo>
                  <a:pt x="51" y="280"/>
                </a:lnTo>
                <a:lnTo>
                  <a:pt x="58" y="286"/>
                </a:lnTo>
                <a:lnTo>
                  <a:pt x="64" y="282"/>
                </a:lnTo>
                <a:lnTo>
                  <a:pt x="74" y="266"/>
                </a:lnTo>
                <a:lnTo>
                  <a:pt x="86" y="252"/>
                </a:lnTo>
                <a:lnTo>
                  <a:pt x="100" y="239"/>
                </a:lnTo>
                <a:lnTo>
                  <a:pt x="116" y="229"/>
                </a:lnTo>
                <a:lnTo>
                  <a:pt x="131" y="219"/>
                </a:lnTo>
                <a:lnTo>
                  <a:pt x="147" y="210"/>
                </a:lnTo>
                <a:lnTo>
                  <a:pt x="163" y="200"/>
                </a:lnTo>
                <a:lnTo>
                  <a:pt x="179" y="190"/>
                </a:lnTo>
                <a:lnTo>
                  <a:pt x="196" y="177"/>
                </a:lnTo>
                <a:lnTo>
                  <a:pt x="208" y="160"/>
                </a:lnTo>
                <a:lnTo>
                  <a:pt x="218" y="143"/>
                </a:lnTo>
                <a:lnTo>
                  <a:pt x="223" y="124"/>
                </a:lnTo>
                <a:lnTo>
                  <a:pt x="225" y="106"/>
                </a:lnTo>
                <a:lnTo>
                  <a:pt x="224" y="85"/>
                </a:lnTo>
                <a:lnTo>
                  <a:pt x="221" y="65"/>
                </a:lnTo>
                <a:lnTo>
                  <a:pt x="213" y="45"/>
                </a:lnTo>
                <a:lnTo>
                  <a:pt x="203" y="28"/>
                </a:lnTo>
                <a:lnTo>
                  <a:pt x="192" y="14"/>
                </a:lnTo>
                <a:lnTo>
                  <a:pt x="179" y="6"/>
                </a:lnTo>
                <a:lnTo>
                  <a:pt x="165" y="1"/>
                </a:lnTo>
                <a:lnTo>
                  <a:pt x="151" y="0"/>
                </a:lnTo>
                <a:lnTo>
                  <a:pt x="135" y="1"/>
                </a:lnTo>
                <a:lnTo>
                  <a:pt x="120" y="7"/>
                </a:lnTo>
                <a:lnTo>
                  <a:pt x="105" y="13"/>
                </a:lnTo>
                <a:lnTo>
                  <a:pt x="88" y="22"/>
                </a:lnTo>
                <a:lnTo>
                  <a:pt x="73" y="32"/>
                </a:lnTo>
                <a:lnTo>
                  <a:pt x="58" y="43"/>
                </a:lnTo>
                <a:lnTo>
                  <a:pt x="44" y="55"/>
                </a:lnTo>
                <a:lnTo>
                  <a:pt x="31" y="68"/>
                </a:lnTo>
                <a:lnTo>
                  <a:pt x="19" y="80"/>
                </a:lnTo>
                <a:lnTo>
                  <a:pt x="9" y="91"/>
                </a:lnTo>
                <a:lnTo>
                  <a:pt x="0" y="102"/>
                </a:lnTo>
                <a:lnTo>
                  <a:pt x="0" y="110"/>
                </a:lnTo>
                <a:lnTo>
                  <a:pt x="7" y="119"/>
                </a:lnTo>
                <a:lnTo>
                  <a:pt x="14" y="124"/>
                </a:lnTo>
                <a:lnTo>
                  <a:pt x="21" y="124"/>
                </a:lnTo>
                <a:lnTo>
                  <a:pt x="21"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79"/>
          <p:cNvSpPr>
            <a:spLocks/>
          </p:cNvSpPr>
          <p:nvPr/>
        </p:nvSpPr>
        <p:spPr bwMode="auto">
          <a:xfrm>
            <a:off x="6648453" y="1684339"/>
            <a:ext cx="104775" cy="84138"/>
          </a:xfrm>
          <a:custGeom>
            <a:avLst/>
            <a:gdLst>
              <a:gd name="T0" fmla="*/ 65 w 66"/>
              <a:gd name="T1" fmla="*/ 24 h 53"/>
              <a:gd name="T2" fmla="*/ 65 w 66"/>
              <a:gd name="T3" fmla="*/ 24 h 53"/>
              <a:gd name="T4" fmla="*/ 65 w 66"/>
              <a:gd name="T5" fmla="*/ 24 h 53"/>
              <a:gd name="T6" fmla="*/ 65 w 66"/>
              <a:gd name="T7" fmla="*/ 24 h 53"/>
              <a:gd name="T8" fmla="*/ 65 w 66"/>
              <a:gd name="T9" fmla="*/ 23 h 53"/>
              <a:gd name="T10" fmla="*/ 61 w 66"/>
              <a:gd name="T11" fmla="*/ 15 h 53"/>
              <a:gd name="T12" fmla="*/ 55 w 66"/>
              <a:gd name="T13" fmla="*/ 8 h 53"/>
              <a:gd name="T14" fmla="*/ 46 w 66"/>
              <a:gd name="T15" fmla="*/ 2 h 53"/>
              <a:gd name="T16" fmla="*/ 37 w 66"/>
              <a:gd name="T17" fmla="*/ 0 h 53"/>
              <a:gd name="T18" fmla="*/ 35 w 66"/>
              <a:gd name="T19" fmla="*/ 0 h 53"/>
              <a:gd name="T20" fmla="*/ 33 w 66"/>
              <a:gd name="T21" fmla="*/ 1 h 53"/>
              <a:gd name="T22" fmla="*/ 31 w 66"/>
              <a:gd name="T23" fmla="*/ 2 h 53"/>
              <a:gd name="T24" fmla="*/ 29 w 66"/>
              <a:gd name="T25" fmla="*/ 3 h 53"/>
              <a:gd name="T26" fmla="*/ 26 w 66"/>
              <a:gd name="T27" fmla="*/ 2 h 53"/>
              <a:gd name="T28" fmla="*/ 24 w 66"/>
              <a:gd name="T29" fmla="*/ 1 h 53"/>
              <a:gd name="T30" fmla="*/ 22 w 66"/>
              <a:gd name="T31" fmla="*/ 2 h 53"/>
              <a:gd name="T32" fmla="*/ 20 w 66"/>
              <a:gd name="T33" fmla="*/ 3 h 53"/>
              <a:gd name="T34" fmla="*/ 16 w 66"/>
              <a:gd name="T35" fmla="*/ 7 h 53"/>
              <a:gd name="T36" fmla="*/ 12 w 66"/>
              <a:gd name="T37" fmla="*/ 9 h 53"/>
              <a:gd name="T38" fmla="*/ 8 w 66"/>
              <a:gd name="T39" fmla="*/ 11 h 53"/>
              <a:gd name="T40" fmla="*/ 3 w 66"/>
              <a:gd name="T41" fmla="*/ 13 h 53"/>
              <a:gd name="T42" fmla="*/ 0 w 66"/>
              <a:gd name="T43" fmla="*/ 17 h 53"/>
              <a:gd name="T44" fmla="*/ 0 w 66"/>
              <a:gd name="T45" fmla="*/ 22 h 53"/>
              <a:gd name="T46" fmla="*/ 1 w 66"/>
              <a:gd name="T47" fmla="*/ 26 h 53"/>
              <a:gd name="T48" fmla="*/ 2 w 66"/>
              <a:gd name="T49" fmla="*/ 32 h 53"/>
              <a:gd name="T50" fmla="*/ 7 w 66"/>
              <a:gd name="T51" fmla="*/ 40 h 53"/>
              <a:gd name="T52" fmla="*/ 13 w 66"/>
              <a:gd name="T53" fmla="*/ 47 h 53"/>
              <a:gd name="T54" fmla="*/ 22 w 66"/>
              <a:gd name="T55" fmla="*/ 53 h 53"/>
              <a:gd name="T56" fmla="*/ 31 w 66"/>
              <a:gd name="T57" fmla="*/ 53 h 53"/>
              <a:gd name="T58" fmla="*/ 36 w 66"/>
              <a:gd name="T59" fmla="*/ 52 h 53"/>
              <a:gd name="T60" fmla="*/ 42 w 66"/>
              <a:gd name="T61" fmla="*/ 50 h 53"/>
              <a:gd name="T62" fmla="*/ 46 w 66"/>
              <a:gd name="T63" fmla="*/ 46 h 53"/>
              <a:gd name="T64" fmla="*/ 52 w 66"/>
              <a:gd name="T65" fmla="*/ 43 h 53"/>
              <a:gd name="T66" fmla="*/ 54 w 66"/>
              <a:gd name="T67" fmla="*/ 42 h 53"/>
              <a:gd name="T68" fmla="*/ 56 w 66"/>
              <a:gd name="T69" fmla="*/ 41 h 53"/>
              <a:gd name="T70" fmla="*/ 57 w 66"/>
              <a:gd name="T71" fmla="*/ 40 h 53"/>
              <a:gd name="T72" fmla="*/ 59 w 66"/>
              <a:gd name="T73" fmla="*/ 39 h 53"/>
              <a:gd name="T74" fmla="*/ 60 w 66"/>
              <a:gd name="T75" fmla="*/ 37 h 53"/>
              <a:gd name="T76" fmla="*/ 63 w 66"/>
              <a:gd name="T77" fmla="*/ 36 h 53"/>
              <a:gd name="T78" fmla="*/ 64 w 66"/>
              <a:gd name="T79" fmla="*/ 35 h 53"/>
              <a:gd name="T80" fmla="*/ 61 w 66"/>
              <a:gd name="T81" fmla="*/ 35 h 53"/>
              <a:gd name="T82" fmla="*/ 63 w 66"/>
              <a:gd name="T83" fmla="*/ 35 h 53"/>
              <a:gd name="T84" fmla="*/ 63 w 66"/>
              <a:gd name="T85" fmla="*/ 35 h 53"/>
              <a:gd name="T86" fmla="*/ 64 w 66"/>
              <a:gd name="T87" fmla="*/ 35 h 53"/>
              <a:gd name="T88" fmla="*/ 64 w 66"/>
              <a:gd name="T89" fmla="*/ 34 h 53"/>
              <a:gd name="T90" fmla="*/ 66 w 66"/>
              <a:gd name="T91" fmla="*/ 32 h 53"/>
              <a:gd name="T92" fmla="*/ 66 w 66"/>
              <a:gd name="T93" fmla="*/ 30 h 53"/>
              <a:gd name="T94" fmla="*/ 66 w 66"/>
              <a:gd name="T95" fmla="*/ 26 h 53"/>
              <a:gd name="T96" fmla="*/ 65 w 66"/>
              <a:gd name="T97"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3">
                <a:moveTo>
                  <a:pt x="65" y="24"/>
                </a:moveTo>
                <a:lnTo>
                  <a:pt x="65" y="24"/>
                </a:lnTo>
                <a:lnTo>
                  <a:pt x="65" y="24"/>
                </a:lnTo>
                <a:lnTo>
                  <a:pt x="65" y="24"/>
                </a:lnTo>
                <a:lnTo>
                  <a:pt x="65" y="23"/>
                </a:lnTo>
                <a:lnTo>
                  <a:pt x="61" y="15"/>
                </a:lnTo>
                <a:lnTo>
                  <a:pt x="55" y="8"/>
                </a:lnTo>
                <a:lnTo>
                  <a:pt x="46" y="2"/>
                </a:lnTo>
                <a:lnTo>
                  <a:pt x="37" y="0"/>
                </a:lnTo>
                <a:lnTo>
                  <a:pt x="35" y="0"/>
                </a:lnTo>
                <a:lnTo>
                  <a:pt x="33" y="1"/>
                </a:lnTo>
                <a:lnTo>
                  <a:pt x="31" y="2"/>
                </a:lnTo>
                <a:lnTo>
                  <a:pt x="29" y="3"/>
                </a:lnTo>
                <a:lnTo>
                  <a:pt x="26" y="2"/>
                </a:lnTo>
                <a:lnTo>
                  <a:pt x="24" y="1"/>
                </a:lnTo>
                <a:lnTo>
                  <a:pt x="22" y="2"/>
                </a:lnTo>
                <a:lnTo>
                  <a:pt x="20" y="3"/>
                </a:lnTo>
                <a:lnTo>
                  <a:pt x="16" y="7"/>
                </a:lnTo>
                <a:lnTo>
                  <a:pt x="12" y="9"/>
                </a:lnTo>
                <a:lnTo>
                  <a:pt x="8" y="11"/>
                </a:lnTo>
                <a:lnTo>
                  <a:pt x="3" y="13"/>
                </a:lnTo>
                <a:lnTo>
                  <a:pt x="0" y="17"/>
                </a:lnTo>
                <a:lnTo>
                  <a:pt x="0" y="22"/>
                </a:lnTo>
                <a:lnTo>
                  <a:pt x="1" y="26"/>
                </a:lnTo>
                <a:lnTo>
                  <a:pt x="2" y="32"/>
                </a:lnTo>
                <a:lnTo>
                  <a:pt x="7" y="40"/>
                </a:lnTo>
                <a:lnTo>
                  <a:pt x="13" y="47"/>
                </a:lnTo>
                <a:lnTo>
                  <a:pt x="22" y="53"/>
                </a:lnTo>
                <a:lnTo>
                  <a:pt x="31" y="53"/>
                </a:lnTo>
                <a:lnTo>
                  <a:pt x="36" y="52"/>
                </a:lnTo>
                <a:lnTo>
                  <a:pt x="42" y="50"/>
                </a:lnTo>
                <a:lnTo>
                  <a:pt x="46" y="46"/>
                </a:lnTo>
                <a:lnTo>
                  <a:pt x="52" y="43"/>
                </a:lnTo>
                <a:lnTo>
                  <a:pt x="54" y="42"/>
                </a:lnTo>
                <a:lnTo>
                  <a:pt x="56" y="41"/>
                </a:lnTo>
                <a:lnTo>
                  <a:pt x="57" y="40"/>
                </a:lnTo>
                <a:lnTo>
                  <a:pt x="59" y="39"/>
                </a:lnTo>
                <a:lnTo>
                  <a:pt x="60" y="37"/>
                </a:lnTo>
                <a:lnTo>
                  <a:pt x="63" y="36"/>
                </a:lnTo>
                <a:lnTo>
                  <a:pt x="64" y="35"/>
                </a:lnTo>
                <a:lnTo>
                  <a:pt x="61" y="35"/>
                </a:lnTo>
                <a:lnTo>
                  <a:pt x="63" y="35"/>
                </a:lnTo>
                <a:lnTo>
                  <a:pt x="63" y="35"/>
                </a:lnTo>
                <a:lnTo>
                  <a:pt x="64" y="35"/>
                </a:lnTo>
                <a:lnTo>
                  <a:pt x="64" y="34"/>
                </a:lnTo>
                <a:lnTo>
                  <a:pt x="66" y="32"/>
                </a:lnTo>
                <a:lnTo>
                  <a:pt x="66" y="30"/>
                </a:lnTo>
                <a:lnTo>
                  <a:pt x="66" y="26"/>
                </a:lnTo>
                <a:lnTo>
                  <a:pt x="6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80"/>
          <p:cNvSpPr>
            <a:spLocks/>
          </p:cNvSpPr>
          <p:nvPr/>
        </p:nvSpPr>
        <p:spPr bwMode="auto">
          <a:xfrm>
            <a:off x="6040440" y="1851027"/>
            <a:ext cx="463550" cy="441325"/>
          </a:xfrm>
          <a:custGeom>
            <a:avLst/>
            <a:gdLst>
              <a:gd name="T0" fmla="*/ 17 w 292"/>
              <a:gd name="T1" fmla="*/ 178 h 278"/>
              <a:gd name="T2" fmla="*/ 15 w 292"/>
              <a:gd name="T3" fmla="*/ 161 h 278"/>
              <a:gd name="T4" fmla="*/ 17 w 292"/>
              <a:gd name="T5" fmla="*/ 135 h 278"/>
              <a:gd name="T6" fmla="*/ 30 w 292"/>
              <a:gd name="T7" fmla="*/ 108 h 278"/>
              <a:gd name="T8" fmla="*/ 41 w 292"/>
              <a:gd name="T9" fmla="*/ 97 h 278"/>
              <a:gd name="T10" fmla="*/ 34 w 292"/>
              <a:gd name="T11" fmla="*/ 100 h 278"/>
              <a:gd name="T12" fmla="*/ 21 w 292"/>
              <a:gd name="T13" fmla="*/ 108 h 278"/>
              <a:gd name="T14" fmla="*/ 9 w 292"/>
              <a:gd name="T15" fmla="*/ 119 h 278"/>
              <a:gd name="T16" fmla="*/ 4 w 292"/>
              <a:gd name="T17" fmla="*/ 124 h 278"/>
              <a:gd name="T18" fmla="*/ 2 w 292"/>
              <a:gd name="T19" fmla="*/ 117 h 278"/>
              <a:gd name="T20" fmla="*/ 0 w 292"/>
              <a:gd name="T21" fmla="*/ 106 h 278"/>
              <a:gd name="T22" fmla="*/ 3 w 292"/>
              <a:gd name="T23" fmla="*/ 92 h 278"/>
              <a:gd name="T24" fmla="*/ 14 w 292"/>
              <a:gd name="T25" fmla="*/ 76 h 278"/>
              <a:gd name="T26" fmla="*/ 35 w 292"/>
              <a:gd name="T27" fmla="*/ 59 h 278"/>
              <a:gd name="T28" fmla="*/ 70 w 292"/>
              <a:gd name="T29" fmla="*/ 43 h 278"/>
              <a:gd name="T30" fmla="*/ 122 w 292"/>
              <a:gd name="T31" fmla="*/ 30 h 278"/>
              <a:gd name="T32" fmla="*/ 162 w 292"/>
              <a:gd name="T33" fmla="*/ 22 h 278"/>
              <a:gd name="T34" fmla="*/ 194 w 292"/>
              <a:gd name="T35" fmla="*/ 8 h 278"/>
              <a:gd name="T36" fmla="*/ 240 w 292"/>
              <a:gd name="T37" fmla="*/ 0 h 278"/>
              <a:gd name="T38" fmla="*/ 280 w 292"/>
              <a:gd name="T39" fmla="*/ 22 h 278"/>
              <a:gd name="T40" fmla="*/ 283 w 292"/>
              <a:gd name="T41" fmla="*/ 270 h 278"/>
              <a:gd name="T42" fmla="*/ 277 w 292"/>
              <a:gd name="T43" fmla="*/ 269 h 278"/>
              <a:gd name="T44" fmla="*/ 263 w 292"/>
              <a:gd name="T45" fmla="*/ 268 h 278"/>
              <a:gd name="T46" fmla="*/ 244 w 292"/>
              <a:gd name="T47" fmla="*/ 270 h 278"/>
              <a:gd name="T48" fmla="*/ 224 w 292"/>
              <a:gd name="T49" fmla="*/ 278 h 278"/>
              <a:gd name="T50" fmla="*/ 198 w 292"/>
              <a:gd name="T51" fmla="*/ 237 h 278"/>
              <a:gd name="T52" fmla="*/ 194 w 292"/>
              <a:gd name="T53" fmla="*/ 213 h 278"/>
              <a:gd name="T54" fmla="*/ 181 w 292"/>
              <a:gd name="T55" fmla="*/ 187 h 278"/>
              <a:gd name="T56" fmla="*/ 154 w 292"/>
              <a:gd name="T57" fmla="*/ 181 h 278"/>
              <a:gd name="T58" fmla="*/ 136 w 292"/>
              <a:gd name="T59" fmla="*/ 192 h 278"/>
              <a:gd name="T60" fmla="*/ 130 w 292"/>
              <a:gd name="T61" fmla="*/ 178 h 278"/>
              <a:gd name="T62" fmla="*/ 117 w 292"/>
              <a:gd name="T63" fmla="*/ 157 h 278"/>
              <a:gd name="T64" fmla="*/ 93 w 292"/>
              <a:gd name="T65" fmla="*/ 138 h 278"/>
              <a:gd name="T66" fmla="*/ 74 w 292"/>
              <a:gd name="T67" fmla="*/ 133 h 278"/>
              <a:gd name="T68" fmla="*/ 62 w 292"/>
              <a:gd name="T69" fmla="*/ 136 h 278"/>
              <a:gd name="T70" fmla="*/ 45 w 292"/>
              <a:gd name="T71" fmla="*/ 145 h 278"/>
              <a:gd name="T72" fmla="*/ 26 w 292"/>
              <a:gd name="T73" fmla="*/ 16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2" h="278">
                <a:moveTo>
                  <a:pt x="17" y="180"/>
                </a:moveTo>
                <a:lnTo>
                  <a:pt x="17" y="178"/>
                </a:lnTo>
                <a:lnTo>
                  <a:pt x="16" y="171"/>
                </a:lnTo>
                <a:lnTo>
                  <a:pt x="15" y="161"/>
                </a:lnTo>
                <a:lnTo>
                  <a:pt x="15" y="149"/>
                </a:lnTo>
                <a:lnTo>
                  <a:pt x="17" y="135"/>
                </a:lnTo>
                <a:lnTo>
                  <a:pt x="23" y="121"/>
                </a:lnTo>
                <a:lnTo>
                  <a:pt x="30" y="108"/>
                </a:lnTo>
                <a:lnTo>
                  <a:pt x="42" y="96"/>
                </a:lnTo>
                <a:lnTo>
                  <a:pt x="41" y="97"/>
                </a:lnTo>
                <a:lnTo>
                  <a:pt x="38" y="98"/>
                </a:lnTo>
                <a:lnTo>
                  <a:pt x="34" y="100"/>
                </a:lnTo>
                <a:lnTo>
                  <a:pt x="28" y="103"/>
                </a:lnTo>
                <a:lnTo>
                  <a:pt x="21" y="108"/>
                </a:lnTo>
                <a:lnTo>
                  <a:pt x="15" y="113"/>
                </a:lnTo>
                <a:lnTo>
                  <a:pt x="9" y="119"/>
                </a:lnTo>
                <a:lnTo>
                  <a:pt x="4" y="125"/>
                </a:lnTo>
                <a:lnTo>
                  <a:pt x="4" y="124"/>
                </a:lnTo>
                <a:lnTo>
                  <a:pt x="3" y="122"/>
                </a:lnTo>
                <a:lnTo>
                  <a:pt x="2" y="117"/>
                </a:lnTo>
                <a:lnTo>
                  <a:pt x="1" y="113"/>
                </a:lnTo>
                <a:lnTo>
                  <a:pt x="0" y="106"/>
                </a:lnTo>
                <a:lnTo>
                  <a:pt x="1" y="100"/>
                </a:lnTo>
                <a:lnTo>
                  <a:pt x="3" y="92"/>
                </a:lnTo>
                <a:lnTo>
                  <a:pt x="7" y="85"/>
                </a:lnTo>
                <a:lnTo>
                  <a:pt x="14" y="76"/>
                </a:lnTo>
                <a:lnTo>
                  <a:pt x="23" y="67"/>
                </a:lnTo>
                <a:lnTo>
                  <a:pt x="35" y="59"/>
                </a:lnTo>
                <a:lnTo>
                  <a:pt x="50" y="50"/>
                </a:lnTo>
                <a:lnTo>
                  <a:pt x="70" y="43"/>
                </a:lnTo>
                <a:lnTo>
                  <a:pt x="94" y="36"/>
                </a:lnTo>
                <a:lnTo>
                  <a:pt x="122" y="30"/>
                </a:lnTo>
                <a:lnTo>
                  <a:pt x="157" y="24"/>
                </a:lnTo>
                <a:lnTo>
                  <a:pt x="162" y="22"/>
                </a:lnTo>
                <a:lnTo>
                  <a:pt x="175" y="15"/>
                </a:lnTo>
                <a:lnTo>
                  <a:pt x="194" y="8"/>
                </a:lnTo>
                <a:lnTo>
                  <a:pt x="216" y="2"/>
                </a:lnTo>
                <a:lnTo>
                  <a:pt x="240" y="0"/>
                </a:lnTo>
                <a:lnTo>
                  <a:pt x="262" y="7"/>
                </a:lnTo>
                <a:lnTo>
                  <a:pt x="280" y="22"/>
                </a:lnTo>
                <a:lnTo>
                  <a:pt x="292" y="49"/>
                </a:lnTo>
                <a:lnTo>
                  <a:pt x="283" y="270"/>
                </a:lnTo>
                <a:lnTo>
                  <a:pt x="282" y="270"/>
                </a:lnTo>
                <a:lnTo>
                  <a:pt x="277" y="269"/>
                </a:lnTo>
                <a:lnTo>
                  <a:pt x="271" y="269"/>
                </a:lnTo>
                <a:lnTo>
                  <a:pt x="263" y="268"/>
                </a:lnTo>
                <a:lnTo>
                  <a:pt x="254" y="269"/>
                </a:lnTo>
                <a:lnTo>
                  <a:pt x="244" y="270"/>
                </a:lnTo>
                <a:lnTo>
                  <a:pt x="233" y="273"/>
                </a:lnTo>
                <a:lnTo>
                  <a:pt x="224" y="278"/>
                </a:lnTo>
                <a:lnTo>
                  <a:pt x="198" y="242"/>
                </a:lnTo>
                <a:lnTo>
                  <a:pt x="198" y="237"/>
                </a:lnTo>
                <a:lnTo>
                  <a:pt x="196" y="227"/>
                </a:lnTo>
                <a:lnTo>
                  <a:pt x="194" y="213"/>
                </a:lnTo>
                <a:lnTo>
                  <a:pt x="188" y="199"/>
                </a:lnTo>
                <a:lnTo>
                  <a:pt x="181" y="187"/>
                </a:lnTo>
                <a:lnTo>
                  <a:pt x="170" y="180"/>
                </a:lnTo>
                <a:lnTo>
                  <a:pt x="154" y="181"/>
                </a:lnTo>
                <a:lnTo>
                  <a:pt x="136" y="194"/>
                </a:lnTo>
                <a:lnTo>
                  <a:pt x="136" y="192"/>
                </a:lnTo>
                <a:lnTo>
                  <a:pt x="133" y="187"/>
                </a:lnTo>
                <a:lnTo>
                  <a:pt x="130" y="178"/>
                </a:lnTo>
                <a:lnTo>
                  <a:pt x="125" y="167"/>
                </a:lnTo>
                <a:lnTo>
                  <a:pt x="117" y="157"/>
                </a:lnTo>
                <a:lnTo>
                  <a:pt x="106" y="147"/>
                </a:lnTo>
                <a:lnTo>
                  <a:pt x="93" y="138"/>
                </a:lnTo>
                <a:lnTo>
                  <a:pt x="75" y="133"/>
                </a:lnTo>
                <a:lnTo>
                  <a:pt x="74" y="133"/>
                </a:lnTo>
                <a:lnTo>
                  <a:pt x="69" y="134"/>
                </a:lnTo>
                <a:lnTo>
                  <a:pt x="62" y="136"/>
                </a:lnTo>
                <a:lnTo>
                  <a:pt x="54" y="139"/>
                </a:lnTo>
                <a:lnTo>
                  <a:pt x="45" y="145"/>
                </a:lnTo>
                <a:lnTo>
                  <a:pt x="35" y="154"/>
                </a:lnTo>
                <a:lnTo>
                  <a:pt x="26" y="165"/>
                </a:lnTo>
                <a:lnTo>
                  <a:pt x="17"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TextBox 98"/>
          <p:cNvSpPr txBox="1"/>
          <p:nvPr/>
        </p:nvSpPr>
        <p:spPr>
          <a:xfrm rot="739234">
            <a:off x="5789954" y="1115809"/>
            <a:ext cx="1113747" cy="707886"/>
          </a:xfrm>
          <a:prstGeom prst="rect">
            <a:avLst/>
          </a:prstGeom>
          <a:noFill/>
        </p:spPr>
        <p:txBody>
          <a:bodyPr wrap="square" rtlCol="0">
            <a:spAutoFit/>
          </a:bodyPr>
          <a:lstStyle/>
          <a:p>
            <a:r>
              <a:rPr lang="en-GB" sz="4000" dirty="0" smtClean="0">
                <a:solidFill>
                  <a:schemeClr val="bg1"/>
                </a:solidFill>
                <a:latin typeface="Buxton Sketch" panose="03080500000500000004" pitchFamily="66" charset="0"/>
              </a:rPr>
              <a:t>Huh</a:t>
            </a:r>
            <a:endParaRPr lang="en-GB" sz="4000" dirty="0">
              <a:solidFill>
                <a:schemeClr val="bg1"/>
              </a:solidFill>
              <a:latin typeface="Buxton Sketch" panose="03080500000500000004" pitchFamily="66" charset="0"/>
            </a:endParaRPr>
          </a:p>
        </p:txBody>
      </p:sp>
    </p:spTree>
    <p:extLst>
      <p:ext uri="{BB962C8B-B14F-4D97-AF65-F5344CB8AC3E}">
        <p14:creationId xmlns:p14="http://schemas.microsoft.com/office/powerpoint/2010/main" val="168986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Aims</a:t>
            </a:r>
            <a:endParaRPr lang="en-GB" dirty="0"/>
          </a:p>
        </p:txBody>
      </p:sp>
      <p:sp>
        <p:nvSpPr>
          <p:cNvPr id="3" name="Content Placeholder 2"/>
          <p:cNvSpPr>
            <a:spLocks noGrp="1"/>
          </p:cNvSpPr>
          <p:nvPr>
            <p:ph idx="1"/>
          </p:nvPr>
        </p:nvSpPr>
        <p:spPr>
          <a:xfrm>
            <a:off x="1120000" y="2016125"/>
            <a:ext cx="10233800" cy="3794125"/>
          </a:xfrm>
          <a:ln w="28575">
            <a:solidFill>
              <a:schemeClr val="tx1"/>
            </a:solidFill>
          </a:ln>
        </p:spPr>
        <p:txBody>
          <a:bodyPr anchor="ctr">
            <a:normAutofit/>
          </a:bodyPr>
          <a:lstStyle/>
          <a:p>
            <a:pPr marL="0" indent="0" algn="ctr">
              <a:buNone/>
            </a:pPr>
            <a:r>
              <a:rPr lang="en-GB" sz="3600" b="1" dirty="0" smtClean="0"/>
              <a:t>The </a:t>
            </a:r>
            <a:r>
              <a:rPr lang="en-GB" sz="3600" b="1" u="sng" dirty="0" smtClean="0"/>
              <a:t>Ultimate</a:t>
            </a:r>
            <a:r>
              <a:rPr lang="en-GB" sz="3600" b="1" dirty="0" smtClean="0"/>
              <a:t> Aim</a:t>
            </a:r>
          </a:p>
          <a:p>
            <a:pPr marL="514350" indent="-514350" algn="ctr">
              <a:buFont typeface="+mj-lt"/>
              <a:buAutoNum type="arabicPeriod"/>
            </a:pPr>
            <a:r>
              <a:rPr lang="en-GB" b="1" dirty="0" smtClean="0"/>
              <a:t>To demonstrate the ability of an embedded system to perform </a:t>
            </a:r>
            <a:r>
              <a:rPr lang="en-GB" b="1" u="sng" dirty="0" smtClean="0"/>
              <a:t>autonomous</a:t>
            </a:r>
            <a:r>
              <a:rPr lang="en-GB" b="1" dirty="0" smtClean="0"/>
              <a:t> </a:t>
            </a:r>
            <a:r>
              <a:rPr lang="en-GB" b="1" i="1" dirty="0" smtClean="0"/>
              <a:t>exploratory</a:t>
            </a:r>
            <a:r>
              <a:rPr lang="en-GB" b="1" dirty="0" smtClean="0"/>
              <a:t> navigation, within </a:t>
            </a:r>
            <a:r>
              <a:rPr lang="en-GB" b="1" dirty="0" smtClean="0"/>
              <a:t>a miniature ALV (Autonomous Land Vehicle).</a:t>
            </a:r>
          </a:p>
          <a:p>
            <a:pPr marL="514350" indent="-514350" algn="ctr">
              <a:buFont typeface="+mj-lt"/>
              <a:buAutoNum type="arabicPeriod"/>
            </a:pPr>
            <a:r>
              <a:rPr lang="en-GB" b="1" dirty="0" smtClean="0"/>
              <a:t>A</a:t>
            </a:r>
            <a:r>
              <a:rPr lang="en-GB" dirty="0" smtClean="0"/>
              <a:t> “</a:t>
            </a:r>
            <a:r>
              <a:rPr lang="en-GB" b="1" i="1" dirty="0" smtClean="0"/>
              <a:t>training</a:t>
            </a:r>
            <a:r>
              <a:rPr lang="en-GB" dirty="0" smtClean="0"/>
              <a:t> </a:t>
            </a:r>
            <a:r>
              <a:rPr lang="en-GB" b="1" i="1" dirty="0" smtClean="0"/>
              <a:t>process” </a:t>
            </a:r>
            <a:r>
              <a:rPr lang="en-GB" b="1" dirty="0" smtClean="0"/>
              <a:t>should </a:t>
            </a:r>
            <a:r>
              <a:rPr lang="en-GB" b="1" i="1" u="sng" dirty="0" smtClean="0"/>
              <a:t>define</a:t>
            </a:r>
            <a:r>
              <a:rPr lang="en-GB" b="1" dirty="0" smtClean="0"/>
              <a:t> and </a:t>
            </a:r>
            <a:r>
              <a:rPr lang="en-GB" b="1" i="1" u="sng" dirty="0" smtClean="0"/>
              <a:t>refine</a:t>
            </a:r>
            <a:r>
              <a:rPr lang="en-GB" b="1" dirty="0" smtClean="0"/>
              <a:t> the </a:t>
            </a:r>
            <a:r>
              <a:rPr lang="en-GB" b="1" dirty="0" smtClean="0"/>
              <a:t>robot’s perception and behaviour via </a:t>
            </a:r>
            <a:r>
              <a:rPr lang="en-GB" b="1" i="1" dirty="0" smtClean="0"/>
              <a:t>supervisory input.</a:t>
            </a:r>
            <a:endParaRPr lang="en-GB" b="1" i="1" dirty="0" smtClean="0"/>
          </a:p>
        </p:txBody>
      </p:sp>
    </p:spTree>
    <p:extLst>
      <p:ext uri="{BB962C8B-B14F-4D97-AF65-F5344CB8AC3E}">
        <p14:creationId xmlns:p14="http://schemas.microsoft.com/office/powerpoint/2010/main" val="1148799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Technical Aim of System (Abstract)</a:t>
            </a:r>
            <a:endParaRPr lang="en-GB" dirty="0"/>
          </a:p>
        </p:txBody>
      </p:sp>
      <p:sp>
        <p:nvSpPr>
          <p:cNvPr id="28" name="Oval 27"/>
          <p:cNvSpPr/>
          <p:nvPr/>
        </p:nvSpPr>
        <p:spPr>
          <a:xfrm>
            <a:off x="2942638" y="3158497"/>
            <a:ext cx="1870363" cy="1876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Visual Perception</a:t>
            </a:r>
          </a:p>
          <a:p>
            <a:pPr algn="ctr"/>
            <a:r>
              <a:rPr lang="en-GB" sz="1200" dirty="0" smtClean="0"/>
              <a:t>(of environment and the current state)</a:t>
            </a:r>
            <a:endParaRPr lang="en-GB" sz="1200" dirty="0"/>
          </a:p>
        </p:txBody>
      </p:sp>
      <p:sp>
        <p:nvSpPr>
          <p:cNvPr id="50" name="Oval 49"/>
          <p:cNvSpPr/>
          <p:nvPr/>
        </p:nvSpPr>
        <p:spPr>
          <a:xfrm>
            <a:off x="7489488" y="3158497"/>
            <a:ext cx="1870363" cy="1876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Behavioural Patterns</a:t>
            </a:r>
          </a:p>
          <a:p>
            <a:pPr algn="ctr"/>
            <a:r>
              <a:rPr lang="en-GB" sz="1200" dirty="0"/>
              <a:t>(of environment and the current state</a:t>
            </a:r>
            <a:r>
              <a:rPr lang="en-GB" sz="1200" dirty="0" smtClean="0"/>
              <a:t>)</a:t>
            </a:r>
            <a:endParaRPr lang="en-GB" sz="1200" dirty="0"/>
          </a:p>
        </p:txBody>
      </p:sp>
      <p:sp>
        <p:nvSpPr>
          <p:cNvPr id="3" name="Rectangle 2"/>
          <p:cNvSpPr/>
          <p:nvPr/>
        </p:nvSpPr>
        <p:spPr>
          <a:xfrm>
            <a:off x="9784788" y="3653304"/>
            <a:ext cx="2175163" cy="88669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Digital </a:t>
            </a:r>
          </a:p>
          <a:p>
            <a:pPr algn="ctr"/>
            <a:r>
              <a:rPr lang="en-GB" b="1" dirty="0" smtClean="0">
                <a:solidFill>
                  <a:schemeClr val="bg1"/>
                </a:solidFill>
              </a:rPr>
              <a:t>Outputs</a:t>
            </a:r>
          </a:p>
          <a:p>
            <a:pPr algn="ctr"/>
            <a:r>
              <a:rPr lang="en-GB" b="1" i="1" dirty="0" smtClean="0">
                <a:solidFill>
                  <a:schemeClr val="accent1">
                    <a:lumMod val="50000"/>
                  </a:schemeClr>
                </a:solidFill>
              </a:rPr>
              <a:t>Actuator Controllers</a:t>
            </a:r>
            <a:endParaRPr lang="en-GB" b="1" dirty="0">
              <a:solidFill>
                <a:schemeClr val="bg1"/>
              </a:solidFill>
            </a:endParaRPr>
          </a:p>
        </p:txBody>
      </p:sp>
      <p:sp>
        <p:nvSpPr>
          <p:cNvPr id="34" name="Rectangle 33"/>
          <p:cNvSpPr/>
          <p:nvPr/>
        </p:nvSpPr>
        <p:spPr>
          <a:xfrm>
            <a:off x="143101" y="2648769"/>
            <a:ext cx="2331945" cy="1101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Digital Input</a:t>
            </a:r>
            <a:endParaRPr lang="en-GB" i="1" dirty="0" smtClean="0">
              <a:solidFill>
                <a:schemeClr val="accent1">
                  <a:lumMod val="50000"/>
                </a:schemeClr>
              </a:solidFill>
            </a:endParaRPr>
          </a:p>
          <a:p>
            <a:pPr algn="ctr"/>
            <a:r>
              <a:rPr lang="en-GB" b="1" i="1" dirty="0" smtClean="0">
                <a:solidFill>
                  <a:schemeClr val="accent1">
                    <a:lumMod val="50000"/>
                  </a:schemeClr>
                </a:solidFill>
              </a:rPr>
              <a:t>Stereo Camera </a:t>
            </a:r>
          </a:p>
        </p:txBody>
      </p:sp>
      <p:sp>
        <p:nvSpPr>
          <p:cNvPr id="35" name="Oval 34"/>
          <p:cNvSpPr/>
          <p:nvPr/>
        </p:nvSpPr>
        <p:spPr>
          <a:xfrm>
            <a:off x="5224269" y="3158497"/>
            <a:ext cx="1870363" cy="1876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Cognition</a:t>
            </a:r>
            <a:br>
              <a:rPr lang="en-GB" sz="1400" b="1" dirty="0" smtClean="0"/>
            </a:br>
            <a:r>
              <a:rPr lang="en-GB" sz="1200" b="1" dirty="0" smtClean="0"/>
              <a:t>“</a:t>
            </a:r>
            <a:r>
              <a:rPr lang="en-GB" sz="1200" i="1" dirty="0" smtClean="0"/>
              <a:t>Connects</a:t>
            </a:r>
            <a:br>
              <a:rPr lang="en-GB" sz="1200" i="1" dirty="0" smtClean="0"/>
            </a:br>
            <a:r>
              <a:rPr lang="en-GB" sz="1200" i="1" dirty="0" smtClean="0"/>
              <a:t>Perception With Behaviour”</a:t>
            </a:r>
            <a:endParaRPr lang="en-GB" sz="1200" dirty="0"/>
          </a:p>
        </p:txBody>
      </p:sp>
      <p:sp>
        <p:nvSpPr>
          <p:cNvPr id="36" name="Rectangle 35"/>
          <p:cNvSpPr/>
          <p:nvPr/>
        </p:nvSpPr>
        <p:spPr>
          <a:xfrm>
            <a:off x="143101" y="4483917"/>
            <a:ext cx="2331945" cy="1101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Generic Digital Inputs </a:t>
            </a:r>
            <a:br>
              <a:rPr lang="en-GB" b="1" dirty="0" smtClean="0">
                <a:solidFill>
                  <a:schemeClr val="bg1"/>
                </a:solidFill>
              </a:rPr>
            </a:br>
            <a:r>
              <a:rPr lang="en-GB" b="1" dirty="0" smtClean="0">
                <a:solidFill>
                  <a:schemeClr val="accent1">
                    <a:lumMod val="50000"/>
                  </a:schemeClr>
                </a:solidFill>
              </a:rPr>
              <a:t>for other </a:t>
            </a:r>
            <a:r>
              <a:rPr lang="en-GB" b="1" i="1" dirty="0" smtClean="0">
                <a:solidFill>
                  <a:schemeClr val="accent1">
                    <a:lumMod val="50000"/>
                  </a:schemeClr>
                </a:solidFill>
              </a:rPr>
              <a:t>Sensors</a:t>
            </a:r>
          </a:p>
          <a:p>
            <a:pPr algn="ctr"/>
            <a:r>
              <a:rPr lang="en-GB" b="1" i="1" dirty="0" smtClean="0">
                <a:solidFill>
                  <a:schemeClr val="accent1">
                    <a:lumMod val="50000"/>
                  </a:schemeClr>
                </a:solidFill>
              </a:rPr>
              <a:t>(optional)</a:t>
            </a:r>
            <a:endParaRPr lang="en-GB" b="1" i="1" dirty="0">
              <a:solidFill>
                <a:schemeClr val="accent1">
                  <a:lumMod val="50000"/>
                </a:schemeClr>
              </a:solidFill>
            </a:endParaRPr>
          </a:p>
        </p:txBody>
      </p:sp>
      <p:sp>
        <p:nvSpPr>
          <p:cNvPr id="37" name="Rectangle 36"/>
          <p:cNvSpPr/>
          <p:nvPr/>
        </p:nvSpPr>
        <p:spPr>
          <a:xfrm>
            <a:off x="2942638" y="5470116"/>
            <a:ext cx="6417213" cy="1101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Digital Input</a:t>
            </a:r>
          </a:p>
          <a:p>
            <a:pPr algn="ctr"/>
            <a:r>
              <a:rPr lang="en-GB" b="1" i="1" dirty="0" smtClean="0">
                <a:solidFill>
                  <a:schemeClr val="accent1">
                    <a:lumMod val="50000"/>
                  </a:schemeClr>
                </a:solidFill>
              </a:rPr>
              <a:t>Supervisory ‘Training’ Commands</a:t>
            </a:r>
            <a:endParaRPr lang="en-GB" b="1" i="1" dirty="0">
              <a:solidFill>
                <a:schemeClr val="accent1">
                  <a:lumMod val="50000"/>
                </a:schemeClr>
              </a:solidFill>
            </a:endParaRPr>
          </a:p>
        </p:txBody>
      </p:sp>
      <p:cxnSp>
        <p:nvCxnSpPr>
          <p:cNvPr id="24" name="Straight Arrow Connector 23"/>
          <p:cNvCxnSpPr>
            <a:stCxn id="50" idx="6"/>
            <a:endCxn id="3" idx="1"/>
          </p:cNvCxnSpPr>
          <p:nvPr/>
        </p:nvCxnSpPr>
        <p:spPr>
          <a:xfrm>
            <a:off x="9359851" y="4096650"/>
            <a:ext cx="424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0"/>
            <a:endCxn id="28" idx="4"/>
          </p:cNvCxnSpPr>
          <p:nvPr/>
        </p:nvCxnSpPr>
        <p:spPr>
          <a:xfrm flipH="1" flipV="1">
            <a:off x="3877820" y="5034803"/>
            <a:ext cx="2273425" cy="43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0"/>
            <a:endCxn id="35" idx="4"/>
          </p:cNvCxnSpPr>
          <p:nvPr/>
        </p:nvCxnSpPr>
        <p:spPr>
          <a:xfrm flipV="1">
            <a:off x="6151245" y="5034803"/>
            <a:ext cx="8206" cy="43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7" idx="0"/>
            <a:endCxn id="50" idx="4"/>
          </p:cNvCxnSpPr>
          <p:nvPr/>
        </p:nvCxnSpPr>
        <p:spPr>
          <a:xfrm flipV="1">
            <a:off x="6151245" y="5034803"/>
            <a:ext cx="2273425" cy="43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6" idx="3"/>
            <a:endCxn id="28" idx="3"/>
          </p:cNvCxnSpPr>
          <p:nvPr/>
        </p:nvCxnSpPr>
        <p:spPr>
          <a:xfrm flipV="1">
            <a:off x="2475046" y="4760024"/>
            <a:ext cx="741500" cy="27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p:cNvCxnSpPr>
            <a:stCxn id="34" idx="3"/>
            <a:endCxn id="28" idx="1"/>
          </p:cNvCxnSpPr>
          <p:nvPr/>
        </p:nvCxnSpPr>
        <p:spPr>
          <a:xfrm>
            <a:off x="2475046" y="3199655"/>
            <a:ext cx="741500" cy="233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a:stCxn id="28" idx="6"/>
            <a:endCxn id="35" idx="2"/>
          </p:cNvCxnSpPr>
          <p:nvPr/>
        </p:nvCxnSpPr>
        <p:spPr>
          <a:xfrm>
            <a:off x="4813001" y="4096650"/>
            <a:ext cx="4112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a:stCxn id="35" idx="6"/>
            <a:endCxn id="50" idx="2"/>
          </p:cNvCxnSpPr>
          <p:nvPr/>
        </p:nvCxnSpPr>
        <p:spPr>
          <a:xfrm>
            <a:off x="7094632" y="4096650"/>
            <a:ext cx="39485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3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0" grpId="0" animBg="1"/>
      <p:bldP spid="3" grpId="0" animBg="1"/>
      <p:bldP spid="34"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85759"/>
            <a:ext cx="9144000" cy="1641490"/>
          </a:xfrm>
        </p:spPr>
        <p:txBody>
          <a:bodyPr/>
          <a:lstStyle/>
          <a:p>
            <a:pPr algn="ctr"/>
            <a:r>
              <a:rPr lang="en-US" dirty="0" smtClean="0"/>
              <a:t>Background</a:t>
            </a:r>
            <a:endParaRPr lang="en-US" dirty="0"/>
          </a:p>
        </p:txBody>
      </p:sp>
      <p:sp>
        <p:nvSpPr>
          <p:cNvPr id="3" name="Subtitle 2"/>
          <p:cNvSpPr>
            <a:spLocks noGrp="1"/>
          </p:cNvSpPr>
          <p:nvPr>
            <p:ph type="subTitle" idx="1"/>
          </p:nvPr>
        </p:nvSpPr>
        <p:spPr>
          <a:xfrm>
            <a:off x="583979" y="5627249"/>
            <a:ext cx="11024042" cy="754025"/>
          </a:xfrm>
        </p:spPr>
        <p:txBody>
          <a:bodyPr>
            <a:noAutofit/>
          </a:bodyPr>
          <a:lstStyle/>
          <a:p>
            <a:pPr algn="ctr"/>
            <a:r>
              <a:rPr lang="en-US" sz="2800" dirty="0" smtClean="0"/>
              <a:t>Visual </a:t>
            </a:r>
            <a:r>
              <a:rPr lang="en-US" sz="2800" dirty="0" smtClean="0"/>
              <a:t>Perception? </a:t>
            </a:r>
            <a:r>
              <a:rPr lang="en-US" sz="2800" dirty="0"/>
              <a:t>Autonomous </a:t>
            </a:r>
            <a:r>
              <a:rPr lang="en-US" sz="2800" i="1" dirty="0"/>
              <a:t>Exploratory </a:t>
            </a:r>
            <a:r>
              <a:rPr lang="en-US" sz="2800" dirty="0"/>
              <a:t>Navigation? </a:t>
            </a:r>
            <a:endParaRPr lang="en-US" sz="2800" dirty="0" smtClean="0"/>
          </a:p>
          <a:p>
            <a:pPr algn="ctr"/>
            <a:r>
              <a:rPr lang="en-US" sz="2800" dirty="0" smtClean="0"/>
              <a:t>…</a:t>
            </a:r>
            <a:r>
              <a:rPr lang="en-US" sz="2800" b="1" i="1" dirty="0" smtClean="0"/>
              <a:t>What </a:t>
            </a:r>
            <a:r>
              <a:rPr lang="en-US" sz="2800" b="1" i="1" dirty="0" smtClean="0"/>
              <a:t>is this? I don’t get it.</a:t>
            </a: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865" y="772834"/>
            <a:ext cx="3466270" cy="2961017"/>
          </a:xfrm>
          <a:prstGeom prst="rect">
            <a:avLst/>
          </a:prstGeom>
        </p:spPr>
      </p:pic>
    </p:spTree>
    <p:extLst>
      <p:ext uri="{BB962C8B-B14F-4D97-AF65-F5344CB8AC3E}">
        <p14:creationId xmlns:p14="http://schemas.microsoft.com/office/powerpoint/2010/main" val="2110774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 Perception</a:t>
            </a:r>
            <a:endParaRPr lang="en-GB" dirty="0"/>
          </a:p>
        </p:txBody>
      </p:sp>
      <p:sp>
        <p:nvSpPr>
          <p:cNvPr id="28" name="Oval 27"/>
          <p:cNvSpPr/>
          <p:nvPr/>
        </p:nvSpPr>
        <p:spPr>
          <a:xfrm>
            <a:off x="2942638" y="3158497"/>
            <a:ext cx="1870363" cy="1876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Visual Perception</a:t>
            </a:r>
          </a:p>
          <a:p>
            <a:pPr algn="ctr"/>
            <a:r>
              <a:rPr lang="en-GB" sz="1200" dirty="0" smtClean="0"/>
              <a:t>(of environment and the current state)</a:t>
            </a:r>
            <a:endParaRPr lang="en-GB" sz="1200" dirty="0"/>
          </a:p>
        </p:txBody>
      </p:sp>
      <p:sp>
        <p:nvSpPr>
          <p:cNvPr id="50" name="Oval 49"/>
          <p:cNvSpPr/>
          <p:nvPr/>
        </p:nvSpPr>
        <p:spPr>
          <a:xfrm>
            <a:off x="7489488" y="3158497"/>
            <a:ext cx="1870363" cy="1876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Behavioural Patterns</a:t>
            </a:r>
          </a:p>
          <a:p>
            <a:pPr algn="ctr"/>
            <a:r>
              <a:rPr lang="en-GB" sz="1200" dirty="0"/>
              <a:t>(of environment and the current state</a:t>
            </a:r>
            <a:r>
              <a:rPr lang="en-GB" sz="1200" dirty="0" smtClean="0"/>
              <a:t>)</a:t>
            </a:r>
            <a:endParaRPr lang="en-GB" sz="1200" dirty="0"/>
          </a:p>
        </p:txBody>
      </p:sp>
      <p:sp>
        <p:nvSpPr>
          <p:cNvPr id="3" name="Rectangle 2"/>
          <p:cNvSpPr/>
          <p:nvPr/>
        </p:nvSpPr>
        <p:spPr>
          <a:xfrm>
            <a:off x="9784788" y="3653304"/>
            <a:ext cx="2175163" cy="88669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Digital </a:t>
            </a:r>
          </a:p>
          <a:p>
            <a:pPr algn="ctr"/>
            <a:r>
              <a:rPr lang="en-GB" b="1" dirty="0" smtClean="0">
                <a:solidFill>
                  <a:schemeClr val="bg1"/>
                </a:solidFill>
              </a:rPr>
              <a:t>Outputs</a:t>
            </a:r>
          </a:p>
          <a:p>
            <a:pPr algn="ctr"/>
            <a:r>
              <a:rPr lang="en-GB" b="1" i="1" dirty="0" smtClean="0">
                <a:solidFill>
                  <a:schemeClr val="accent1">
                    <a:lumMod val="50000"/>
                  </a:schemeClr>
                </a:solidFill>
              </a:rPr>
              <a:t>Actuator Controllers</a:t>
            </a:r>
            <a:endParaRPr lang="en-GB" b="1" dirty="0">
              <a:solidFill>
                <a:schemeClr val="bg1"/>
              </a:solidFill>
            </a:endParaRPr>
          </a:p>
        </p:txBody>
      </p:sp>
      <p:sp>
        <p:nvSpPr>
          <p:cNvPr id="34" name="Rectangle 33"/>
          <p:cNvSpPr/>
          <p:nvPr/>
        </p:nvSpPr>
        <p:spPr>
          <a:xfrm>
            <a:off x="143101" y="2648769"/>
            <a:ext cx="2331945" cy="1101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Digital Input</a:t>
            </a:r>
            <a:endParaRPr lang="en-GB" i="1" dirty="0" smtClean="0">
              <a:solidFill>
                <a:schemeClr val="accent1">
                  <a:lumMod val="50000"/>
                </a:schemeClr>
              </a:solidFill>
            </a:endParaRPr>
          </a:p>
          <a:p>
            <a:pPr algn="ctr"/>
            <a:r>
              <a:rPr lang="en-GB" b="1" i="1" dirty="0" smtClean="0">
                <a:solidFill>
                  <a:schemeClr val="accent1">
                    <a:lumMod val="50000"/>
                  </a:schemeClr>
                </a:solidFill>
              </a:rPr>
              <a:t>Stereo Camera </a:t>
            </a:r>
          </a:p>
        </p:txBody>
      </p:sp>
      <p:sp>
        <p:nvSpPr>
          <p:cNvPr id="35" name="Oval 34"/>
          <p:cNvSpPr/>
          <p:nvPr/>
        </p:nvSpPr>
        <p:spPr>
          <a:xfrm>
            <a:off x="5224269" y="3158497"/>
            <a:ext cx="1870363" cy="18763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Cognition</a:t>
            </a:r>
            <a:br>
              <a:rPr lang="en-GB" sz="1400" b="1" dirty="0" smtClean="0"/>
            </a:br>
            <a:r>
              <a:rPr lang="en-GB" sz="1200" b="1" dirty="0" smtClean="0"/>
              <a:t>“</a:t>
            </a:r>
            <a:r>
              <a:rPr lang="en-GB" sz="1200" i="1" dirty="0" smtClean="0"/>
              <a:t>Connects</a:t>
            </a:r>
            <a:br>
              <a:rPr lang="en-GB" sz="1200" i="1" dirty="0" smtClean="0"/>
            </a:br>
            <a:r>
              <a:rPr lang="en-GB" sz="1200" i="1" dirty="0" smtClean="0"/>
              <a:t>Perception With Behaviour”</a:t>
            </a:r>
            <a:endParaRPr lang="en-GB" sz="1200" dirty="0"/>
          </a:p>
        </p:txBody>
      </p:sp>
      <p:sp>
        <p:nvSpPr>
          <p:cNvPr id="36" name="Rectangle 35"/>
          <p:cNvSpPr/>
          <p:nvPr/>
        </p:nvSpPr>
        <p:spPr>
          <a:xfrm>
            <a:off x="143101" y="4483917"/>
            <a:ext cx="2331945" cy="1101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Generic Digital Inputs </a:t>
            </a:r>
            <a:br>
              <a:rPr lang="en-GB" b="1" dirty="0" smtClean="0">
                <a:solidFill>
                  <a:schemeClr val="bg1"/>
                </a:solidFill>
              </a:rPr>
            </a:br>
            <a:r>
              <a:rPr lang="en-GB" b="1" dirty="0" smtClean="0">
                <a:solidFill>
                  <a:schemeClr val="accent1">
                    <a:lumMod val="50000"/>
                  </a:schemeClr>
                </a:solidFill>
              </a:rPr>
              <a:t>for other </a:t>
            </a:r>
            <a:r>
              <a:rPr lang="en-GB" b="1" i="1" dirty="0" smtClean="0">
                <a:solidFill>
                  <a:schemeClr val="accent1">
                    <a:lumMod val="50000"/>
                  </a:schemeClr>
                </a:solidFill>
              </a:rPr>
              <a:t>Sensors</a:t>
            </a:r>
          </a:p>
          <a:p>
            <a:pPr algn="ctr"/>
            <a:r>
              <a:rPr lang="en-GB" b="1" i="1" dirty="0" smtClean="0">
                <a:solidFill>
                  <a:schemeClr val="accent1">
                    <a:lumMod val="50000"/>
                  </a:schemeClr>
                </a:solidFill>
              </a:rPr>
              <a:t>(optional)</a:t>
            </a:r>
            <a:endParaRPr lang="en-GB" b="1" i="1" dirty="0">
              <a:solidFill>
                <a:schemeClr val="accent1">
                  <a:lumMod val="50000"/>
                </a:schemeClr>
              </a:solidFill>
            </a:endParaRPr>
          </a:p>
        </p:txBody>
      </p:sp>
      <p:sp>
        <p:nvSpPr>
          <p:cNvPr id="37" name="Rectangle 36"/>
          <p:cNvSpPr/>
          <p:nvPr/>
        </p:nvSpPr>
        <p:spPr>
          <a:xfrm>
            <a:off x="2942638" y="5470116"/>
            <a:ext cx="6417213" cy="1101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b="1" dirty="0" smtClean="0">
                <a:solidFill>
                  <a:schemeClr val="bg1"/>
                </a:solidFill>
              </a:rPr>
              <a:t>Digital Input</a:t>
            </a:r>
          </a:p>
          <a:p>
            <a:pPr algn="ctr"/>
            <a:r>
              <a:rPr lang="en-GB" b="1" i="1" dirty="0" smtClean="0">
                <a:solidFill>
                  <a:schemeClr val="accent1">
                    <a:lumMod val="50000"/>
                  </a:schemeClr>
                </a:solidFill>
              </a:rPr>
              <a:t>Supervisory ‘Training’ Commands</a:t>
            </a:r>
            <a:endParaRPr lang="en-GB" b="1" i="1" dirty="0">
              <a:solidFill>
                <a:schemeClr val="accent1">
                  <a:lumMod val="50000"/>
                </a:schemeClr>
              </a:solidFill>
            </a:endParaRPr>
          </a:p>
        </p:txBody>
      </p:sp>
      <p:cxnSp>
        <p:nvCxnSpPr>
          <p:cNvPr id="24" name="Straight Arrow Connector 23"/>
          <p:cNvCxnSpPr>
            <a:stCxn id="50" idx="6"/>
            <a:endCxn id="3" idx="1"/>
          </p:cNvCxnSpPr>
          <p:nvPr/>
        </p:nvCxnSpPr>
        <p:spPr>
          <a:xfrm>
            <a:off x="9359851" y="4096650"/>
            <a:ext cx="424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0"/>
            <a:endCxn id="28" idx="4"/>
          </p:cNvCxnSpPr>
          <p:nvPr/>
        </p:nvCxnSpPr>
        <p:spPr>
          <a:xfrm flipH="1" flipV="1">
            <a:off x="3877820" y="5034803"/>
            <a:ext cx="2273425" cy="43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0"/>
            <a:endCxn id="35" idx="4"/>
          </p:cNvCxnSpPr>
          <p:nvPr/>
        </p:nvCxnSpPr>
        <p:spPr>
          <a:xfrm flipV="1">
            <a:off x="6151245" y="5034803"/>
            <a:ext cx="8206" cy="43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7" idx="0"/>
            <a:endCxn id="50" idx="4"/>
          </p:cNvCxnSpPr>
          <p:nvPr/>
        </p:nvCxnSpPr>
        <p:spPr>
          <a:xfrm flipV="1">
            <a:off x="6151245" y="5034803"/>
            <a:ext cx="2273425" cy="43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6" idx="3"/>
            <a:endCxn id="28" idx="3"/>
          </p:cNvCxnSpPr>
          <p:nvPr/>
        </p:nvCxnSpPr>
        <p:spPr>
          <a:xfrm flipV="1">
            <a:off x="2475046" y="4760024"/>
            <a:ext cx="741500" cy="27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p:cNvCxnSpPr>
            <a:stCxn id="34" idx="3"/>
            <a:endCxn id="28" idx="1"/>
          </p:cNvCxnSpPr>
          <p:nvPr/>
        </p:nvCxnSpPr>
        <p:spPr>
          <a:xfrm>
            <a:off x="2475046" y="3199655"/>
            <a:ext cx="741500" cy="233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a:stCxn id="28" idx="6"/>
            <a:endCxn id="35" idx="2"/>
          </p:cNvCxnSpPr>
          <p:nvPr/>
        </p:nvCxnSpPr>
        <p:spPr>
          <a:xfrm>
            <a:off x="4813001" y="4096650"/>
            <a:ext cx="4112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a:stCxn id="35" idx="6"/>
            <a:endCxn id="50" idx="2"/>
          </p:cNvCxnSpPr>
          <p:nvPr/>
        </p:nvCxnSpPr>
        <p:spPr>
          <a:xfrm>
            <a:off x="7094632" y="4096650"/>
            <a:ext cx="394856"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6" name="Picture 4" descr="Drawing Human Eyes, step by st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8" y="2686062"/>
            <a:ext cx="2596809" cy="1027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369" t="9663" r="46560" b="46149"/>
          <a:stretch/>
        </p:blipFill>
        <p:spPr>
          <a:xfrm>
            <a:off x="1033148" y="4192922"/>
            <a:ext cx="692729" cy="1302327"/>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21741"/>
          <a:stretch/>
        </p:blipFill>
        <p:spPr>
          <a:xfrm>
            <a:off x="1623847" y="4185853"/>
            <a:ext cx="1404347" cy="1935005"/>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b="28056"/>
          <a:stretch/>
        </p:blipFill>
        <p:spPr>
          <a:xfrm flipH="1">
            <a:off x="77650" y="4408978"/>
            <a:ext cx="1044271" cy="1612022"/>
          </a:xfrm>
          <a:prstGeom prst="rect">
            <a:avLst/>
          </a:prstGeom>
        </p:spPr>
      </p:pic>
      <p:pic>
        <p:nvPicPr>
          <p:cNvPr id="3078" name="Picture 6" descr="http://leavingbio.net/the%20senses_files/THE%20SENSES_files/image00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740" y="5350240"/>
            <a:ext cx="1473543" cy="1341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3050" y="1762983"/>
            <a:ext cx="5651942" cy="4808904"/>
          </a:xfrm>
          <a:prstGeom prst="rect">
            <a:avLst/>
          </a:prstGeom>
        </p:spPr>
      </p:pic>
      <p:pic>
        <p:nvPicPr>
          <p:cNvPr id="3080" name="Picture 8" descr="Skeletal Musc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4788" y="3008977"/>
            <a:ext cx="2314198" cy="21753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Skeletal Musc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4788" y="833632"/>
            <a:ext cx="2314198" cy="217534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Skeletal Musc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4788" y="5034802"/>
            <a:ext cx="2314198" cy="2175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0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3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35"/>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0" grpId="0" animBg="1"/>
      <p:bldP spid="3" grpId="0" animBg="1"/>
      <p:bldP spid="34" grpId="0" animBg="1"/>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Navigation?</a:t>
            </a:r>
            <a:endParaRPr lang="en-US" dirty="0"/>
          </a:p>
        </p:txBody>
      </p:sp>
      <p:sp>
        <p:nvSpPr>
          <p:cNvPr id="3" name="Content Placeholder 2"/>
          <p:cNvSpPr>
            <a:spLocks noGrp="1"/>
          </p:cNvSpPr>
          <p:nvPr>
            <p:ph idx="1"/>
          </p:nvPr>
        </p:nvSpPr>
        <p:spPr>
          <a:xfrm>
            <a:off x="1120000" y="1825625"/>
            <a:ext cx="5358438" cy="4351338"/>
          </a:xfrm>
        </p:spPr>
        <p:txBody>
          <a:bodyPr/>
          <a:lstStyle/>
          <a:p>
            <a:r>
              <a:rPr lang="en-US" b="1" dirty="0" smtClean="0"/>
              <a:t>Navigation </a:t>
            </a:r>
            <a:r>
              <a:rPr lang="en-US" dirty="0" smtClean="0"/>
              <a:t>is to know ones position in the current moment.</a:t>
            </a:r>
          </a:p>
          <a:p>
            <a:r>
              <a:rPr lang="en-US" b="1" dirty="0" smtClean="0"/>
              <a:t>Navigation</a:t>
            </a:r>
            <a:r>
              <a:rPr lang="en-US" dirty="0" smtClean="0"/>
              <a:t> is to have an accurate idea of the destination.</a:t>
            </a:r>
          </a:p>
          <a:p>
            <a:r>
              <a:rPr lang="en-US" b="1" dirty="0" smtClean="0"/>
              <a:t>Navigation </a:t>
            </a:r>
            <a:r>
              <a:rPr lang="en-US" dirty="0" smtClean="0"/>
              <a:t>is to plot a route from current location to destination.</a:t>
            </a:r>
          </a:p>
          <a:p>
            <a:r>
              <a:rPr lang="en-US" b="1" dirty="0" smtClean="0"/>
              <a:t>Navigation </a:t>
            </a:r>
            <a:r>
              <a:rPr lang="en-US" dirty="0" smtClean="0"/>
              <a:t>is to follow that route.</a:t>
            </a:r>
          </a:p>
          <a:p>
            <a:r>
              <a:rPr lang="en-US" b="1" dirty="0" smtClean="0"/>
              <a:t>Navigation is </a:t>
            </a:r>
            <a:r>
              <a:rPr lang="en-US" b="1" i="1" u="sng" dirty="0" smtClean="0"/>
              <a:t>all</a:t>
            </a:r>
            <a:r>
              <a:rPr lang="en-US" b="1" i="1" dirty="0" smtClean="0"/>
              <a:t> of the above.</a:t>
            </a:r>
            <a:endParaRPr lang="en-US" b="1" dirty="0"/>
          </a:p>
        </p:txBody>
      </p:sp>
      <p:pic>
        <p:nvPicPr>
          <p:cNvPr id="5" name="Picture 4"/>
          <p:cNvPicPr>
            <a:picLocks noChangeAspect="1"/>
          </p:cNvPicPr>
          <p:nvPr/>
        </p:nvPicPr>
        <p:blipFill>
          <a:blip r:embed="rId3"/>
          <a:stretch>
            <a:fillRect/>
          </a:stretch>
        </p:blipFill>
        <p:spPr>
          <a:xfrm>
            <a:off x="7130720" y="1609965"/>
            <a:ext cx="4219575" cy="3505200"/>
          </a:xfrm>
          <a:prstGeom prst="rect">
            <a:avLst/>
          </a:prstGeom>
        </p:spPr>
      </p:pic>
      <p:sp>
        <p:nvSpPr>
          <p:cNvPr id="6" name="TextBox 5"/>
          <p:cNvSpPr txBox="1"/>
          <p:nvPr/>
        </p:nvSpPr>
        <p:spPr>
          <a:xfrm>
            <a:off x="7056407" y="5250102"/>
            <a:ext cx="4070345" cy="923330"/>
          </a:xfrm>
          <a:prstGeom prst="rect">
            <a:avLst/>
          </a:prstGeom>
          <a:noFill/>
        </p:spPr>
        <p:txBody>
          <a:bodyPr wrap="none" rtlCol="0">
            <a:spAutoFit/>
          </a:bodyPr>
          <a:lstStyle/>
          <a:p>
            <a:r>
              <a:rPr lang="en-US" dirty="0" smtClean="0"/>
              <a:t>This is what the </a:t>
            </a:r>
            <a:r>
              <a:rPr lang="en-US" b="1" dirty="0" smtClean="0"/>
              <a:t>Oxford Dictionary </a:t>
            </a:r>
            <a:r>
              <a:rPr lang="en-US" dirty="0" smtClean="0"/>
              <a:t>says.</a:t>
            </a:r>
            <a:r>
              <a:rPr lang="en-US" b="1" dirty="0" smtClean="0"/>
              <a:t> </a:t>
            </a:r>
          </a:p>
          <a:p>
            <a:r>
              <a:rPr lang="en-US" b="1" dirty="0" smtClean="0"/>
              <a:t>Courtesy: </a:t>
            </a:r>
            <a:r>
              <a:rPr lang="en-US" dirty="0" smtClean="0"/>
              <a:t>OxfordDictionaries.com,</a:t>
            </a:r>
          </a:p>
          <a:p>
            <a:r>
              <a:rPr lang="en-US" dirty="0" smtClean="0"/>
              <a:t>© </a:t>
            </a:r>
            <a:r>
              <a:rPr lang="en-US" dirty="0"/>
              <a:t>2014 Oxford University </a:t>
            </a:r>
            <a:r>
              <a:rPr lang="en-US" dirty="0" smtClean="0"/>
              <a:t>Press</a:t>
            </a:r>
            <a:endParaRPr lang="en-US" dirty="0"/>
          </a:p>
        </p:txBody>
      </p:sp>
    </p:spTree>
    <p:extLst>
      <p:ext uri="{BB962C8B-B14F-4D97-AF65-F5344CB8AC3E}">
        <p14:creationId xmlns:p14="http://schemas.microsoft.com/office/powerpoint/2010/main" val="2793059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Autonomous Navigation?</a:t>
            </a:r>
            <a:endParaRPr lang="en-US" dirty="0"/>
          </a:p>
        </p:txBody>
      </p:sp>
      <p:sp>
        <p:nvSpPr>
          <p:cNvPr id="3" name="Content Placeholder 2"/>
          <p:cNvSpPr>
            <a:spLocks noGrp="1"/>
          </p:cNvSpPr>
          <p:nvPr>
            <p:ph idx="1"/>
          </p:nvPr>
        </p:nvSpPr>
        <p:spPr/>
        <p:txBody>
          <a:bodyPr>
            <a:normAutofit/>
          </a:bodyPr>
          <a:lstStyle/>
          <a:p>
            <a:r>
              <a:rPr lang="en-US" b="1" dirty="0" smtClean="0"/>
              <a:t>A vehicles ability to </a:t>
            </a:r>
            <a:r>
              <a:rPr lang="en-US" b="1" i="1" dirty="0" smtClean="0"/>
              <a:t>navigate</a:t>
            </a:r>
            <a:r>
              <a:rPr lang="en-US" b="1" dirty="0" smtClean="0"/>
              <a:t> without any external input </a:t>
            </a:r>
            <a:br>
              <a:rPr lang="en-US" b="1" dirty="0" smtClean="0"/>
            </a:br>
            <a:r>
              <a:rPr lang="en-US" b="1" dirty="0" smtClean="0"/>
              <a:t>(apart from, perhaps, </a:t>
            </a:r>
            <a:r>
              <a:rPr lang="en-US" b="1" u="sng" dirty="0" smtClean="0"/>
              <a:t>desired </a:t>
            </a:r>
            <a:r>
              <a:rPr lang="en-US" b="1" u="sng" dirty="0" smtClean="0"/>
              <a:t>destination</a:t>
            </a:r>
            <a:r>
              <a:rPr lang="en-US" b="1" i="1" dirty="0" smtClean="0"/>
              <a:t>, OR in </a:t>
            </a:r>
            <a:r>
              <a:rPr lang="en-US" b="1" i="1" u="sng" dirty="0" smtClean="0"/>
              <a:t>exploratory</a:t>
            </a:r>
            <a:r>
              <a:rPr lang="en-US" b="1" i="1" dirty="0" smtClean="0"/>
              <a:t> systems, </a:t>
            </a:r>
            <a:r>
              <a:rPr lang="en-US" b="1" u="sng" dirty="0" smtClean="0"/>
              <a:t>features of interest</a:t>
            </a:r>
            <a:r>
              <a:rPr lang="en-US" b="1" i="1" dirty="0" smtClean="0"/>
              <a:t>).</a:t>
            </a:r>
            <a:endParaRPr lang="en-US" b="1" dirty="0" smtClean="0"/>
          </a:p>
        </p:txBody>
      </p:sp>
    </p:spTree>
    <p:extLst>
      <p:ext uri="{BB962C8B-B14F-4D97-AF65-F5344CB8AC3E}">
        <p14:creationId xmlns:p14="http://schemas.microsoft.com/office/powerpoint/2010/main" val="1810220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History of Autonomous Navigation</a:t>
            </a:r>
            <a:endParaRPr lang="en-US" dirty="0"/>
          </a:p>
        </p:txBody>
      </p:sp>
      <p:pic>
        <p:nvPicPr>
          <p:cNvPr id="4106" name="Picture 10" descr="http://www.marineinsight.com/wp-content/uploads/2010/10/VikingSh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41" y="1720972"/>
            <a:ext cx="3310512" cy="25871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3225363" y="1406008"/>
            <a:ext cx="707770" cy="66145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b="1" dirty="0" smtClean="0">
                <a:latin typeface="Adobe Fan Heiti Std B" panose="020B0700000000000000" pitchFamily="34" charset="-128"/>
                <a:ea typeface="Adobe Fan Heiti Std B" panose="020B0700000000000000" pitchFamily="34" charset="-128"/>
              </a:rPr>
              <a:t>1</a:t>
            </a:r>
            <a:endParaRPr lang="en-GB" b="1" dirty="0">
              <a:latin typeface="Adobe Fan Heiti Std B" panose="020B0700000000000000" pitchFamily="34" charset="-128"/>
              <a:ea typeface="Adobe Fan Heiti Std B" panose="020B0700000000000000" pitchFamily="34" charset="-128"/>
            </a:endParaRPr>
          </a:p>
        </p:txBody>
      </p:sp>
      <p:grpSp>
        <p:nvGrpSpPr>
          <p:cNvPr id="18" name="Group 17"/>
          <p:cNvGrpSpPr/>
          <p:nvPr/>
        </p:nvGrpSpPr>
        <p:grpSpPr>
          <a:xfrm>
            <a:off x="4218362" y="1323694"/>
            <a:ext cx="2744064" cy="4104357"/>
            <a:chOff x="3904312" y="1561805"/>
            <a:chExt cx="2744064" cy="4104357"/>
          </a:xfrm>
        </p:grpSpPr>
        <p:pic>
          <p:nvPicPr>
            <p:cNvPr id="4108" name="Picture 12" descr="Sketch of a pre-programmed clockwork cart by Leonardo Da Vinci, circa 1478 Had it been built, this cart would have been powered by large coiled clockwork springs, propelling it over 130 feet. The clever control mechanism could have taken the vehicle through a predetermined course. Credit: Biblioteca Ambrosiana, Milan, Italy / De Agostini Picture Library / Metis e Mida Informatica / Veneranda Biblioteca Ambrosiana / The Bridgeman Art Library "/>
            <p:cNvPicPr>
              <a:picLocks noChangeAspect="1" noChangeArrowheads="1"/>
            </p:cNvPicPr>
            <p:nvPr/>
          </p:nvPicPr>
          <p:blipFill rotWithShape="1">
            <a:blip r:embed="rId4">
              <a:extLst>
                <a:ext uri="{28A0092B-C50C-407E-A947-70E740481C1C}">
                  <a14:useLocalDpi xmlns:a14="http://schemas.microsoft.com/office/drawing/2010/main" val="0"/>
                </a:ext>
              </a:extLst>
            </a:blip>
            <a:srcRect l="18104" t="9924" r="16761" b="10817"/>
            <a:stretch/>
          </p:blipFill>
          <p:spPr bwMode="auto">
            <a:xfrm>
              <a:off x="3904312" y="1928799"/>
              <a:ext cx="2328193" cy="373736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5954794" y="1561805"/>
              <a:ext cx="693582" cy="6999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b="1" dirty="0" smtClean="0">
                  <a:latin typeface="Adobe Fan Heiti Std B" panose="020B0700000000000000" pitchFamily="34" charset="-128"/>
                  <a:ea typeface="Adobe Fan Heiti Std B" panose="020B0700000000000000" pitchFamily="34" charset="-128"/>
                </a:rPr>
                <a:t>2</a:t>
              </a:r>
              <a:endParaRPr lang="en-GB" b="1" dirty="0">
                <a:latin typeface="Adobe Fan Heiti Std B" panose="020B0700000000000000" pitchFamily="34" charset="-128"/>
                <a:ea typeface="Adobe Fan Heiti Std B" panose="020B0700000000000000" pitchFamily="34" charset="-128"/>
              </a:endParaRPr>
            </a:p>
          </p:txBody>
        </p:sp>
      </p:grpSp>
      <p:grpSp>
        <p:nvGrpSpPr>
          <p:cNvPr id="20" name="Group 19"/>
          <p:cNvGrpSpPr/>
          <p:nvPr/>
        </p:nvGrpSpPr>
        <p:grpSpPr>
          <a:xfrm>
            <a:off x="7240036" y="1323694"/>
            <a:ext cx="4464509" cy="3784289"/>
            <a:chOff x="7235202" y="1453306"/>
            <a:chExt cx="4464509" cy="3784289"/>
          </a:xfrm>
        </p:grpSpPr>
        <p:pic>
          <p:nvPicPr>
            <p:cNvPr id="4102" name="Picture 6" descr="http://www.computerhistory.org/atchm/wp-content/uploads/2014/05/Q_067496lores.jpg"/>
            <p:cNvPicPr>
              <a:picLocks noChangeAspect="1" noChangeArrowheads="1"/>
            </p:cNvPicPr>
            <p:nvPr/>
          </p:nvPicPr>
          <p:blipFill rotWithShape="1">
            <a:blip r:embed="rId5">
              <a:extLst>
                <a:ext uri="{28A0092B-C50C-407E-A947-70E740481C1C}">
                  <a14:useLocalDpi xmlns:a14="http://schemas.microsoft.com/office/drawing/2010/main" val="0"/>
                </a:ext>
              </a:extLst>
            </a:blip>
            <a:srcRect l="21652" t="6685" r="19334" b="27523"/>
            <a:stretch/>
          </p:blipFill>
          <p:spPr bwMode="auto">
            <a:xfrm>
              <a:off x="7235202" y="1839852"/>
              <a:ext cx="4120186" cy="3397743"/>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p:cNvSpPr/>
            <p:nvPr/>
          </p:nvSpPr>
          <p:spPr>
            <a:xfrm>
              <a:off x="10988510" y="1453306"/>
              <a:ext cx="711201" cy="75474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b="1" dirty="0" smtClean="0">
                  <a:latin typeface="Adobe Fan Heiti Std B" panose="020B0700000000000000" pitchFamily="34" charset="-128"/>
                  <a:ea typeface="Adobe Fan Heiti Std B" panose="020B0700000000000000" pitchFamily="34" charset="-128"/>
                </a:rPr>
                <a:t>3</a:t>
              </a:r>
              <a:endParaRPr lang="en-GB" b="1" dirty="0">
                <a:latin typeface="Adobe Fan Heiti Std B" panose="020B0700000000000000" pitchFamily="34" charset="-128"/>
                <a:ea typeface="Adobe Fan Heiti Std B" panose="020B0700000000000000" pitchFamily="34" charset="-128"/>
              </a:endParaRPr>
            </a:p>
          </p:txBody>
        </p:sp>
      </p:grpSp>
      <p:grpSp>
        <p:nvGrpSpPr>
          <p:cNvPr id="22" name="Group 21"/>
          <p:cNvGrpSpPr/>
          <p:nvPr/>
        </p:nvGrpSpPr>
        <p:grpSpPr>
          <a:xfrm>
            <a:off x="134575" y="3735262"/>
            <a:ext cx="4218579" cy="3004665"/>
            <a:chOff x="331441" y="4255573"/>
            <a:chExt cx="4218579" cy="3004665"/>
          </a:xfrm>
        </p:grpSpPr>
        <p:pic>
          <p:nvPicPr>
            <p:cNvPr id="4100" name="Picture 4" descr="http://www.computerhistory.org/atchm/wp-content/uploads/2014/05/6.0_Autopilot_Mechanical_Mike_Sperrylor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41" y="4632945"/>
              <a:ext cx="3940940" cy="2627293"/>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3838819" y="4255573"/>
              <a:ext cx="711201" cy="75474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b="1" dirty="0">
                  <a:latin typeface="Adobe Fan Heiti Std B" panose="020B0700000000000000" pitchFamily="34" charset="-128"/>
                  <a:ea typeface="Adobe Fan Heiti Std B" panose="020B0700000000000000" pitchFamily="34" charset="-128"/>
                </a:rPr>
                <a:t>4</a:t>
              </a:r>
            </a:p>
          </p:txBody>
        </p:sp>
      </p:grpSp>
      <p:grpSp>
        <p:nvGrpSpPr>
          <p:cNvPr id="23" name="Group 22"/>
          <p:cNvGrpSpPr/>
          <p:nvPr/>
        </p:nvGrpSpPr>
        <p:grpSpPr>
          <a:xfrm>
            <a:off x="4507683" y="3220007"/>
            <a:ext cx="2684191" cy="3519920"/>
            <a:chOff x="4430389" y="3220007"/>
            <a:chExt cx="2684191" cy="3519920"/>
          </a:xfrm>
        </p:grpSpPr>
        <p:pic>
          <p:nvPicPr>
            <p:cNvPr id="4104" name="Picture 8" descr="http://www.computerhistory.org/atchm/wp-content/uploads/2014/05/BU_011149lor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0389" y="3613145"/>
              <a:ext cx="2324101" cy="3126782"/>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6403379" y="3220007"/>
              <a:ext cx="711201" cy="75474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b="1" dirty="0" smtClean="0">
                  <a:latin typeface="Adobe Fan Heiti Std B" panose="020B0700000000000000" pitchFamily="34" charset="-128"/>
                  <a:ea typeface="Adobe Fan Heiti Std B" panose="020B0700000000000000" pitchFamily="34" charset="-128"/>
                </a:rPr>
                <a:t>5</a:t>
              </a:r>
              <a:endParaRPr lang="en-GB" b="1" dirty="0">
                <a:latin typeface="Adobe Fan Heiti Std B" panose="020B0700000000000000" pitchFamily="34" charset="-128"/>
                <a:ea typeface="Adobe Fan Heiti Std B" panose="020B0700000000000000" pitchFamily="34" charset="-128"/>
              </a:endParaRPr>
            </a:p>
          </p:txBody>
        </p:sp>
      </p:grpSp>
      <p:grpSp>
        <p:nvGrpSpPr>
          <p:cNvPr id="24" name="Group 23"/>
          <p:cNvGrpSpPr/>
          <p:nvPr/>
        </p:nvGrpSpPr>
        <p:grpSpPr>
          <a:xfrm>
            <a:off x="7228993" y="3418787"/>
            <a:ext cx="4456137" cy="3346020"/>
            <a:chOff x="7228993" y="3418787"/>
            <a:chExt cx="4456137" cy="3346020"/>
          </a:xfrm>
        </p:grpSpPr>
        <p:pic>
          <p:nvPicPr>
            <p:cNvPr id="13" name="Picture 12"/>
            <p:cNvPicPr>
              <a:picLocks noChangeAspect="1"/>
            </p:cNvPicPr>
            <p:nvPr/>
          </p:nvPicPr>
          <p:blipFill>
            <a:blip r:embed="rId8"/>
            <a:stretch>
              <a:fillRect/>
            </a:stretch>
          </p:blipFill>
          <p:spPr>
            <a:xfrm>
              <a:off x="7228993" y="3788388"/>
              <a:ext cx="4106464" cy="2976419"/>
            </a:xfrm>
            <a:prstGeom prst="rect">
              <a:avLst/>
            </a:prstGeom>
          </p:spPr>
        </p:pic>
        <p:sp>
          <p:nvSpPr>
            <p:cNvPr id="32" name="Oval 31"/>
            <p:cNvSpPr/>
            <p:nvPr/>
          </p:nvSpPr>
          <p:spPr>
            <a:xfrm>
              <a:off x="10973929" y="3418787"/>
              <a:ext cx="711201" cy="75474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b="1" dirty="0" smtClean="0">
                  <a:latin typeface="Adobe Fan Heiti Std B" panose="020B0700000000000000" pitchFamily="34" charset="-128"/>
                  <a:ea typeface="Adobe Fan Heiti Std B" panose="020B0700000000000000" pitchFamily="34" charset="-128"/>
                </a:rPr>
                <a:t>6</a:t>
              </a:r>
              <a:endParaRPr lang="en-GB" b="1" dirty="0">
                <a:latin typeface="Adobe Fan Heiti Std B" panose="020B0700000000000000" pitchFamily="34" charset="-128"/>
                <a:ea typeface="Adobe Fan Heiti Std B" panose="020B0700000000000000" pitchFamily="34" charset="-128"/>
              </a:endParaRPr>
            </a:p>
          </p:txBody>
        </p:sp>
      </p:grpSp>
    </p:spTree>
    <p:extLst>
      <p:ext uri="{BB962C8B-B14F-4D97-AF65-F5344CB8AC3E}">
        <p14:creationId xmlns:p14="http://schemas.microsoft.com/office/powerpoint/2010/main" val="382785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TC104033923[[fn=Depth]]</Template>
  <TotalTime>920</TotalTime>
  <Words>1604</Words>
  <Application>Microsoft Office PowerPoint</Application>
  <PresentationFormat>Widescreen</PresentationFormat>
  <Paragraphs>254</Paragraphs>
  <Slides>23</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Adobe Fan Heiti Std B</vt:lpstr>
      <vt:lpstr>Arial</vt:lpstr>
      <vt:lpstr>Buxton Sketch</vt:lpstr>
      <vt:lpstr>Calibri</vt:lpstr>
      <vt:lpstr>Corbel</vt:lpstr>
      <vt:lpstr>Depth</vt:lpstr>
      <vt:lpstr>AVINSoR</vt:lpstr>
      <vt:lpstr>The Aim</vt:lpstr>
      <vt:lpstr>Aims</vt:lpstr>
      <vt:lpstr>Technical Aim of System (Abstract)</vt:lpstr>
      <vt:lpstr>Background</vt:lpstr>
      <vt:lpstr>Visual Perception</vt:lpstr>
      <vt:lpstr>What is Navigation?</vt:lpstr>
      <vt:lpstr>What is Autonomous Navigation?</vt:lpstr>
      <vt:lpstr>History of Autonomous Navigation</vt:lpstr>
      <vt:lpstr>Autonomous Navigation in Modern Engineering</vt:lpstr>
      <vt:lpstr>Autonomous Navigation:  The Current Technology (MAVs)</vt:lpstr>
      <vt:lpstr>Autonomous Navigation:  The Current Technology (MAVs)</vt:lpstr>
      <vt:lpstr>Autonomous Navigation:  The Current Technology (MAV Fleet!)</vt:lpstr>
      <vt:lpstr>Autonomous Navigation:  The Current Technology (Unmanned Land Vehicles)</vt:lpstr>
      <vt:lpstr>Final Comment on Autonomous Navigation</vt:lpstr>
      <vt:lpstr>Technical Approach</vt:lpstr>
      <vt:lpstr>Abstract Design</vt:lpstr>
      <vt:lpstr>Development Resources: Hardware</vt:lpstr>
      <vt:lpstr>Development Resources: Software</vt:lpstr>
      <vt:lpstr>Project Plan</vt:lpstr>
      <vt:lpstr>Activity Scheduling: Gant Chart </vt:lpstr>
      <vt:lpstr>“Xtreme Engineering” Approach</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AVINSoR</dc:title>
  <dc:creator>Tej</dc:creator>
  <cp:lastModifiedBy>Gurtej Birring</cp:lastModifiedBy>
  <cp:revision>113</cp:revision>
  <cp:lastPrinted>2014-11-04T03:56:48Z</cp:lastPrinted>
  <dcterms:created xsi:type="dcterms:W3CDTF">2014-11-02T19:39:08Z</dcterms:created>
  <dcterms:modified xsi:type="dcterms:W3CDTF">2014-11-04T03:59:56Z</dcterms:modified>
</cp:coreProperties>
</file>